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1852" r:id="rId2"/>
    <p:sldId id="1568" r:id="rId3"/>
    <p:sldId id="1629" r:id="rId4"/>
    <p:sldId id="1757" r:id="rId5"/>
    <p:sldId id="1761" r:id="rId6"/>
    <p:sldId id="1478" r:id="rId7"/>
    <p:sldId id="1853" r:id="rId8"/>
    <p:sldId id="1858" r:id="rId9"/>
    <p:sldId id="1854" r:id="rId10"/>
    <p:sldId id="278" r:id="rId11"/>
    <p:sldId id="1604" r:id="rId12"/>
    <p:sldId id="1715" r:id="rId13"/>
    <p:sldId id="1520" r:id="rId14"/>
    <p:sldId id="1498" r:id="rId15"/>
    <p:sldId id="1491" r:id="rId16"/>
    <p:sldId id="1763" r:id="rId17"/>
    <p:sldId id="1522" r:id="rId18"/>
    <p:sldId id="1523" r:id="rId19"/>
    <p:sldId id="1524" r:id="rId20"/>
    <p:sldId id="1525" r:id="rId21"/>
    <p:sldId id="1588" r:id="rId22"/>
    <p:sldId id="1528" r:id="rId23"/>
    <p:sldId id="1441" r:id="rId24"/>
    <p:sldId id="1634" r:id="rId25"/>
    <p:sldId id="1627" r:id="rId26"/>
    <p:sldId id="1445" r:id="rId27"/>
    <p:sldId id="1690" r:id="rId28"/>
    <p:sldId id="1691" r:id="rId29"/>
    <p:sldId id="1456" r:id="rId30"/>
    <p:sldId id="1606" r:id="rId31"/>
    <p:sldId id="1855" r:id="rId32"/>
    <p:sldId id="1765" r:id="rId33"/>
    <p:sldId id="1856" r:id="rId34"/>
    <p:sldId id="1849" r:id="rId35"/>
    <p:sldId id="1816" r:id="rId36"/>
    <p:sldId id="1824" r:id="rId37"/>
    <p:sldId id="1732" r:id="rId38"/>
    <p:sldId id="1577" r:id="rId39"/>
    <p:sldId id="1731" r:id="rId40"/>
    <p:sldId id="1614" r:id="rId41"/>
    <p:sldId id="1622" r:id="rId42"/>
    <p:sldId id="1623" r:id="rId43"/>
    <p:sldId id="1624" r:id="rId44"/>
    <p:sldId id="1827" r:id="rId45"/>
    <p:sldId id="1828" r:id="rId46"/>
    <p:sldId id="1845" r:id="rId47"/>
    <p:sldId id="1847" r:id="rId48"/>
    <p:sldId id="256" r:id="rId49"/>
    <p:sldId id="1727" r:id="rId50"/>
    <p:sldId id="1857" r:id="rId51"/>
    <p:sldId id="1764" r:id="rId52"/>
    <p:sldId id="1437" r:id="rId5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AB1E25"/>
    <a:srgbClr val="E3DD5A"/>
    <a:srgbClr val="51BD0E"/>
    <a:srgbClr val="A91E25"/>
    <a:srgbClr val="C5232C"/>
    <a:srgbClr val="FF0000"/>
    <a:srgbClr val="00FFFF"/>
    <a:srgbClr val="E6E6E6"/>
    <a:srgbClr val="FFFF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05" autoAdjust="0"/>
    <p:restoredTop sz="93109" autoAdjust="0"/>
  </p:normalViewPr>
  <p:slideViewPr>
    <p:cSldViewPr>
      <p:cViewPr varScale="1">
        <p:scale>
          <a:sx n="105" d="100"/>
          <a:sy n="105" d="100"/>
        </p:scale>
        <p:origin x="216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70C59D37-A4D8-B349-8545-228E890F1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291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5DA96F-E9CC-6040-81C4-C124C49B2FB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8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C59D37-A4D8-B349-8545-228E890F1E9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371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C59D37-A4D8-B349-8545-228E890F1E90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49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C59D37-A4D8-B349-8545-228E890F1E90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045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26BD9-EB9E-954A-9337-9D813F0D63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82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494B0-432F-5347-B692-F73BE540A8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15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ECF6B-81D1-5743-A929-79C6107FF0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65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1F287-9D60-074F-9A01-B876CAEB63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798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F7B49-F88D-3C4B-B30A-750307E60D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16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6585E-FEF3-F941-B6CC-3A4020173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916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7065C-2F4C-1F47-BBEB-C862019A47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187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988D8-BFF9-AB40-9F0A-49BC3FE5C6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857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B4B0F-3BD5-1F4C-A590-86B8892593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21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0EE34-3EBD-DF4A-85BD-3E2C6F3AA9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99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66BAE-39C9-2040-B91F-46085E2636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157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cs typeface="Arial" charset="0"/>
              </a:defRPr>
            </a:lvl1pPr>
          </a:lstStyle>
          <a:p>
            <a:pPr>
              <a:defRPr/>
            </a:pPr>
            <a:fld id="{5AEB24BA-6281-384A-9EE6-EED4159E91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38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4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tiff"/><Relationship Id="rId7" Type="http://schemas.openxmlformats.org/officeDocument/2006/relationships/image" Target="../media/image70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8"/>
          <p:cNvSpPr txBox="1">
            <a:spLocks noChangeArrowheads="1"/>
          </p:cNvSpPr>
          <p:nvPr/>
        </p:nvSpPr>
        <p:spPr bwMode="auto">
          <a:xfrm>
            <a:off x="7184187" y="369911"/>
            <a:ext cx="1502613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Comic Sans MS"/>
                <a:cs typeface="Comic Sans MS"/>
              </a:rPr>
              <a:t>Since 1959</a:t>
            </a:r>
          </a:p>
        </p:txBody>
      </p:sp>
      <p:pic>
        <p:nvPicPr>
          <p:cNvPr id="15362" name="Picture 5" descr="iitm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20" y="304800"/>
            <a:ext cx="13716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590872" y="2031193"/>
            <a:ext cx="8388424" cy="218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en-IN" sz="2800" b="1" dirty="0"/>
              <a:t>Atom dynamics in nanoparticles</a:t>
            </a:r>
            <a:endParaRPr lang="en-IN" sz="2800" dirty="0"/>
          </a:p>
          <a:p>
            <a:pPr algn="ctr"/>
            <a:endParaRPr lang="en-IN" sz="2800" dirty="0"/>
          </a:p>
          <a:p>
            <a:pPr algn="ctr" eaLnBrk="1" hangingPunct="1"/>
            <a:r>
              <a:rPr lang="de-DE" sz="2000" b="1" dirty="0">
                <a:latin typeface="Arial"/>
                <a:cs typeface="Arial"/>
              </a:rPr>
              <a:t>T. Pradeep</a:t>
            </a:r>
          </a:p>
          <a:p>
            <a:pPr algn="ctr" eaLnBrk="1" hangingPunct="1"/>
            <a:r>
              <a:rPr lang="de-DE" sz="1600" dirty="0">
                <a:solidFill>
                  <a:srgbClr val="86131F"/>
                </a:solidFill>
                <a:latin typeface="Arial"/>
                <a:cs typeface="Arial"/>
              </a:rPr>
              <a:t>Institute Professor, IIT Madras</a:t>
            </a:r>
          </a:p>
          <a:p>
            <a:pPr algn="ctr" eaLnBrk="1" hangingPunct="1"/>
            <a:r>
              <a:rPr lang="de-DE" sz="160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https://</a:t>
            </a:r>
            <a:r>
              <a:rPr lang="de-DE" sz="1600" dirty="0" err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pradeepresearch.org</a:t>
            </a:r>
            <a:r>
              <a:rPr lang="de-DE" sz="160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/</a:t>
            </a:r>
          </a:p>
          <a:p>
            <a:pPr algn="ctr" eaLnBrk="1" hangingPunct="1"/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pradeep@iitm.ac.in</a:t>
            </a:r>
            <a:endParaRPr lang="en-US" sz="1400" dirty="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  <a:p>
            <a:pPr algn="ctr" eaLnBrk="1" hangingPunct="1"/>
            <a:endParaRPr lang="en-US" sz="1400" dirty="0">
              <a:latin typeface="Comic Sans MS"/>
              <a:cs typeface="Comic Sans MS"/>
            </a:endParaRPr>
          </a:p>
        </p:txBody>
      </p:sp>
      <p:pic>
        <p:nvPicPr>
          <p:cNvPr id="15366" name="Picture 3" descr="C:\SirData\Talks - new template\Untitled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393" y="4544189"/>
            <a:ext cx="1209587" cy="67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3" descr="TUE logo-curved.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493" y="4495800"/>
            <a:ext cx="825106" cy="638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bject 2"/>
          <p:cNvSpPr/>
          <p:nvPr/>
        </p:nvSpPr>
        <p:spPr>
          <a:xfrm>
            <a:off x="590872" y="2634649"/>
            <a:ext cx="8229600" cy="1363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Picture 8" descr="ACS log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5395573"/>
            <a:ext cx="654883" cy="62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ASC SCE Logo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74" y="5488521"/>
            <a:ext cx="1401279" cy="53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355441" y="3753721"/>
            <a:ext cx="2396788" cy="147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dirty="0">
                <a:latin typeface="Comic Sans MS"/>
                <a:cs typeface="Comic Sans MS"/>
              </a:rPr>
              <a:t>Co-founder</a:t>
            </a:r>
          </a:p>
          <a:p>
            <a:pPr eaLnBrk="1" hangingPunct="1"/>
            <a:endParaRPr lang="en-US" sz="1000" dirty="0">
              <a:latin typeface="Comic Sans MS"/>
              <a:cs typeface="Comic Sans MS"/>
            </a:endParaRPr>
          </a:p>
          <a:p>
            <a:pPr eaLnBrk="1" hangingPunct="1"/>
            <a:r>
              <a:rPr lang="en-US" sz="1000" dirty="0" err="1">
                <a:solidFill>
                  <a:srgbClr val="C00000"/>
                </a:solidFill>
                <a:latin typeface="Comic Sans MS"/>
                <a:cs typeface="Comic Sans MS"/>
              </a:rPr>
              <a:t>InnoNano</a:t>
            </a:r>
            <a:r>
              <a:rPr lang="en-US" sz="1000" dirty="0">
                <a:solidFill>
                  <a:srgbClr val="C00000"/>
                </a:solidFill>
                <a:latin typeface="Comic Sans MS"/>
                <a:cs typeface="Comic Sans MS"/>
              </a:rPr>
              <a:t> Research Pvt. Ltd.</a:t>
            </a:r>
          </a:p>
          <a:p>
            <a:pPr eaLnBrk="1" hangingPunct="1"/>
            <a:r>
              <a:rPr lang="en-US" sz="1000" dirty="0" err="1">
                <a:latin typeface="Comic Sans MS"/>
                <a:cs typeface="Comic Sans MS"/>
              </a:rPr>
              <a:t>InnoDI</a:t>
            </a:r>
            <a:r>
              <a:rPr lang="en-US" sz="1000" dirty="0">
                <a:latin typeface="Comic Sans MS"/>
                <a:cs typeface="Comic Sans MS"/>
              </a:rPr>
              <a:t> Water Technologies Pvt. Ltd.</a:t>
            </a:r>
          </a:p>
          <a:p>
            <a:pPr eaLnBrk="1" hangingPunct="1"/>
            <a:r>
              <a:rPr lang="en-US" sz="1000" dirty="0" err="1">
                <a:latin typeface="Comic Sans MS"/>
                <a:cs typeface="Comic Sans MS"/>
              </a:rPr>
              <a:t>VayuJAL</a:t>
            </a:r>
            <a:r>
              <a:rPr lang="en-US" sz="1000" dirty="0">
                <a:latin typeface="Comic Sans MS"/>
                <a:cs typeface="Comic Sans MS"/>
              </a:rPr>
              <a:t> Technologies Pvt. Ltd.</a:t>
            </a:r>
          </a:p>
          <a:p>
            <a:pPr eaLnBrk="1" hangingPunct="1"/>
            <a:r>
              <a:rPr lang="en-US" sz="1000" dirty="0" err="1">
                <a:latin typeface="Comic Sans MS"/>
                <a:cs typeface="Comic Sans MS"/>
              </a:rPr>
              <a:t>Aqueasy</a:t>
            </a:r>
            <a:r>
              <a:rPr lang="en-US" sz="1000" dirty="0">
                <a:latin typeface="Comic Sans MS"/>
                <a:cs typeface="Comic Sans MS"/>
              </a:rPr>
              <a:t> Innovations Pvt. Ltd.</a:t>
            </a:r>
          </a:p>
          <a:p>
            <a:pPr eaLnBrk="1" hangingPunct="1"/>
            <a:r>
              <a:rPr lang="en-US" sz="1000" dirty="0" err="1">
                <a:latin typeface="Comic Sans MS"/>
                <a:cs typeface="Comic Sans MS"/>
              </a:rPr>
              <a:t>Hydromaterials</a:t>
            </a:r>
            <a:r>
              <a:rPr lang="en-US" sz="1000" dirty="0">
                <a:latin typeface="Comic Sans MS"/>
                <a:cs typeface="Comic Sans MS"/>
              </a:rPr>
              <a:t> Pvt. Ltd.</a:t>
            </a:r>
          </a:p>
          <a:p>
            <a:pPr eaLnBrk="1" hangingPunct="1"/>
            <a:r>
              <a:rPr lang="en-US" sz="1000" dirty="0" err="1">
                <a:latin typeface="Comic Sans MS"/>
                <a:cs typeface="Comic Sans MS"/>
              </a:rPr>
              <a:t>EyeNetAqua</a:t>
            </a:r>
            <a:r>
              <a:rPr lang="en-US" sz="1000" dirty="0">
                <a:latin typeface="Comic Sans MS"/>
                <a:cs typeface="Comic Sans MS"/>
              </a:rPr>
              <a:t> Pvt. Ltd.</a:t>
            </a:r>
          </a:p>
          <a:p>
            <a:pPr eaLnBrk="1" hangingPunct="1"/>
            <a:r>
              <a:rPr lang="en-US" sz="1000" dirty="0" err="1">
                <a:latin typeface="Comic Sans MS"/>
                <a:cs typeface="Comic Sans MS"/>
              </a:rPr>
              <a:t>Deepspectrum</a:t>
            </a:r>
            <a:r>
              <a:rPr lang="en-US" sz="1000" dirty="0">
                <a:latin typeface="Comic Sans MS"/>
                <a:cs typeface="Comic Sans MS"/>
              </a:rPr>
              <a:t> Analytics Pvt. Ltd.</a:t>
            </a: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953317" y="5326551"/>
            <a:ext cx="3388956" cy="263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dirty="0">
                <a:latin typeface="Calibri" charset="0"/>
              </a:rPr>
              <a:t>Associate Editor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8786" y="4655081"/>
            <a:ext cx="876300" cy="907519"/>
          </a:xfrm>
          <a:prstGeom prst="rect">
            <a:avLst/>
          </a:prstGeom>
        </p:spPr>
      </p:pic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4158868" y="4267200"/>
            <a:ext cx="1625318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Comic Sans MS"/>
                <a:cs typeface="Comic Sans MS"/>
              </a:rPr>
              <a:t>Professor-in-charge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26786" y="5518501"/>
            <a:ext cx="24454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International Centre for Clean Water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FD9C93-6990-1848-9C59-954290C0D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86872" y="6453330"/>
            <a:ext cx="2133600" cy="476250"/>
          </a:xfrm>
        </p:spPr>
        <p:txBody>
          <a:bodyPr/>
          <a:lstStyle/>
          <a:p>
            <a:pPr>
              <a:defRPr/>
            </a:pPr>
            <a:fld id="{54126BD9-EB9E-954A-9337-9D813F0D632A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7CD44F-29A4-F446-BA20-47606EE89066}"/>
              </a:ext>
            </a:extLst>
          </p:cNvPr>
          <p:cNvSpPr txBox="1"/>
          <p:nvPr/>
        </p:nvSpPr>
        <p:spPr>
          <a:xfrm>
            <a:off x="1893686" y="6213967"/>
            <a:ext cx="48971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FS-CHM 2022 IISER Thiruvananthapuram, April 8-10,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C1E00D-805B-C943-A6FC-BECA43E4015F}"/>
              </a:ext>
            </a:extLst>
          </p:cNvPr>
          <p:cNvSpPr txBox="1"/>
          <p:nvPr/>
        </p:nvSpPr>
        <p:spPr>
          <a:xfrm>
            <a:off x="6905442" y="5755263"/>
            <a:ext cx="930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Lecture 9</a:t>
            </a:r>
          </a:p>
        </p:txBody>
      </p:sp>
      <p:pic>
        <p:nvPicPr>
          <p:cNvPr id="115714" name="Picture 2">
            <a:extLst>
              <a:ext uri="{FF2B5EF4-FFF2-40B4-BE49-F238E27FC236}">
                <a16:creationId xmlns:a16="http://schemas.microsoft.com/office/drawing/2014/main" id="{24124A53-C46A-FF4D-A29E-B8A84124F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6093972"/>
            <a:ext cx="735221" cy="43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3079276-C5A4-2441-AD57-9DB25F7A9132}"/>
              </a:ext>
            </a:extLst>
          </p:cNvPr>
          <p:cNvGrpSpPr/>
          <p:nvPr/>
        </p:nvGrpSpPr>
        <p:grpSpPr>
          <a:xfrm>
            <a:off x="7010400" y="3074605"/>
            <a:ext cx="1325719" cy="1214438"/>
            <a:chOff x="7010400" y="3074605"/>
            <a:chExt cx="1325719" cy="1214438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98B920E-1A6E-234C-A366-0CDCACF0C7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400" y="3074605"/>
              <a:ext cx="1295400" cy="1214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47F281B-8944-EE4A-B025-FBA98EA1E85C}"/>
                </a:ext>
              </a:extLst>
            </p:cNvPr>
            <p:cNvSpPr txBox="1"/>
            <p:nvPr/>
          </p:nvSpPr>
          <p:spPr>
            <a:xfrm>
              <a:off x="7315200" y="3306635"/>
              <a:ext cx="70403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Materials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D186E81-FD89-D344-B9A3-C9A9C33A80BC}"/>
                </a:ext>
              </a:extLst>
            </p:cNvPr>
            <p:cNvSpPr txBox="1"/>
            <p:nvPr/>
          </p:nvSpPr>
          <p:spPr>
            <a:xfrm>
              <a:off x="7093894" y="3789103"/>
              <a:ext cx="5261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Water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B6897C1-67A7-F549-8446-D8D890F0BBA9}"/>
                </a:ext>
              </a:extLst>
            </p:cNvPr>
            <p:cNvSpPr txBox="1"/>
            <p:nvPr/>
          </p:nvSpPr>
          <p:spPr>
            <a:xfrm>
              <a:off x="7696200" y="3792219"/>
              <a:ext cx="6399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Devices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0219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C4BCB1-A4C8-3047-9C81-8D27A78D4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150369-FDD9-034D-B814-C7FEA2AB0775}"/>
              </a:ext>
            </a:extLst>
          </p:cNvPr>
          <p:cNvSpPr txBox="1"/>
          <p:nvPr/>
        </p:nvSpPr>
        <p:spPr>
          <a:xfrm>
            <a:off x="3886200" y="5905770"/>
            <a:ext cx="5160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Ananthu</a:t>
            </a:r>
            <a:r>
              <a:rPr lang="en-US" dirty="0"/>
              <a:t> </a:t>
            </a:r>
            <a:r>
              <a:rPr lang="en-US" dirty="0" err="1"/>
              <a:t>Mahendranath</a:t>
            </a:r>
            <a:r>
              <a:rPr lang="en-US" dirty="0"/>
              <a:t> et al. Chem.Comm.2021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781188-7026-8445-BF04-D835DE4C790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402" y="1222375"/>
            <a:ext cx="6513195" cy="4413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674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81000"/>
            <a:ext cx="6794500" cy="6286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85580" y="6172200"/>
            <a:ext cx="5522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Nanfeng</a:t>
            </a:r>
            <a:r>
              <a:rPr lang="en-US" dirty="0"/>
              <a:t> </a:t>
            </a:r>
            <a:r>
              <a:rPr lang="en-US" dirty="0" err="1"/>
              <a:t>Zheng</a:t>
            </a:r>
            <a:r>
              <a:rPr lang="en-US" dirty="0"/>
              <a:t> et al. </a:t>
            </a:r>
            <a:r>
              <a:rPr lang="en-US" i="1" dirty="0"/>
              <a:t>Nature Communications</a:t>
            </a:r>
            <a:r>
              <a:rPr lang="en-US" dirty="0"/>
              <a:t>, 2013</a:t>
            </a:r>
          </a:p>
          <a:p>
            <a:r>
              <a:rPr lang="en-US" dirty="0"/>
              <a:t>Terry </a:t>
            </a:r>
            <a:r>
              <a:rPr lang="en-US" dirty="0" err="1"/>
              <a:t>Bigioni</a:t>
            </a:r>
            <a:r>
              <a:rPr lang="en-US" dirty="0"/>
              <a:t> et al.</a:t>
            </a:r>
            <a:r>
              <a:rPr lang="en-US" i="1" dirty="0"/>
              <a:t> Nature</a:t>
            </a:r>
            <a:r>
              <a:rPr lang="en-US" dirty="0"/>
              <a:t> 2013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0"/>
            <a:ext cx="16002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705600" y="5410200"/>
            <a:ext cx="651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</a:t>
            </a:r>
            <a:r>
              <a:rPr lang="en-US" baseline="-25000" dirty="0"/>
              <a:t>44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827747-E439-4149-A73A-B14697279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47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3" t="74145" r="47310" b="4303"/>
          <a:stretch/>
        </p:blipFill>
        <p:spPr>
          <a:xfrm>
            <a:off x="2286000" y="2132031"/>
            <a:ext cx="2590800" cy="2818658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4" t="74089" r="42614" b="945"/>
          <a:stretch/>
        </p:blipFill>
        <p:spPr>
          <a:xfrm>
            <a:off x="4953000" y="2132031"/>
            <a:ext cx="2590800" cy="28217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98604" y="5243382"/>
            <a:ext cx="45755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Reactions on clusters</a:t>
            </a:r>
          </a:p>
          <a:p>
            <a:r>
              <a:rPr lang="en-US" sz="2800" dirty="0"/>
              <a:t>Reactions </a:t>
            </a:r>
            <a:r>
              <a:rPr lang="en-US" sz="2800" u="sng" dirty="0"/>
              <a:t>between</a:t>
            </a:r>
            <a:r>
              <a:rPr lang="en-US" sz="2800" dirty="0"/>
              <a:t> clusters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0940" y="839064"/>
            <a:ext cx="3305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Molecular reactions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420B5-0C6D-E748-862B-F35B022F1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1F287-9D60-074F-9A01-B876CAEB639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DCF95E-7464-114D-ACBF-4A3CE52CB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43583">
            <a:off x="1281462" y="560958"/>
            <a:ext cx="2618675" cy="548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4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Box 1"/>
          <p:cNvSpPr txBox="1">
            <a:spLocks noChangeArrowheads="1"/>
          </p:cNvSpPr>
          <p:nvPr/>
        </p:nvSpPr>
        <p:spPr bwMode="auto">
          <a:xfrm>
            <a:off x="1903504" y="1828800"/>
            <a:ext cx="51196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 dirty="0"/>
              <a:t>Inter-cluster reactions</a:t>
            </a:r>
          </a:p>
        </p:txBody>
      </p:sp>
      <p:pic>
        <p:nvPicPr>
          <p:cNvPr id="50178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570163"/>
            <a:ext cx="6629400" cy="21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5486400" y="4800600"/>
            <a:ext cx="2193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A + B </a:t>
            </a:r>
            <a:r>
              <a:rPr lang="en-US" dirty="0">
                <a:sym typeface="Wingdings" charset="0"/>
              </a:rPr>
              <a:t> C + D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60A5E4-D78F-7F47-A06A-B60CC4DF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7463"/>
            <a:ext cx="9144000" cy="46196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Au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25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(FTP)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18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 + Ag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44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(FTP)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30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              Au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25-x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Ag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x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(FTP)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18</a:t>
            </a:r>
            <a:endParaRPr lang="en-US" b="1" baseline="-250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710113" y="92075"/>
            <a:ext cx="927100" cy="2667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en-US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457200"/>
            <a:ext cx="5576887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184785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1C8DAB-9A27-1B47-86D0-645EFEB9B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1447800"/>
            <a:ext cx="8310562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E9B341-3290-784C-960B-77EA52B55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2438400"/>
            <a:ext cx="8858250" cy="392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-3175"/>
            <a:ext cx="9144000" cy="157003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Energies for the substitution reaction of (A) Au in Ag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44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(SR)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30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, (B) Ag in Au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25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(SR)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18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 and (C) the overall reaction   energies (in eV) as a function of their positions in product clusters, Au</a:t>
            </a:r>
            <a:r>
              <a:rPr lang="en-US" sz="2400" b="1" i="1" baseline="-25000">
                <a:solidFill>
                  <a:schemeClr val="bg1"/>
                </a:solidFill>
                <a:cs typeface="Arial" panose="020B0604020202020204" pitchFamily="34" charset="0"/>
              </a:rPr>
              <a:t>x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Ag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44-</a:t>
            </a:r>
            <a:r>
              <a:rPr lang="en-US" sz="2400" b="1" i="1" baseline="-25000">
                <a:solidFill>
                  <a:schemeClr val="bg1"/>
                </a:solidFill>
                <a:cs typeface="Arial" panose="020B0604020202020204" pitchFamily="34" charset="0"/>
              </a:rPr>
              <a:t>x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(SR)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30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 and Au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25-</a:t>
            </a:r>
            <a:r>
              <a:rPr lang="en-US" sz="2400" b="1" i="1" baseline="-25000">
                <a:solidFill>
                  <a:schemeClr val="bg1"/>
                </a:solidFill>
                <a:cs typeface="Arial" panose="020B0604020202020204" pitchFamily="34" charset="0"/>
              </a:rPr>
              <a:t>x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Ag</a:t>
            </a:r>
            <a:r>
              <a:rPr lang="en-US" sz="2400" b="1" i="1" baseline="-25000">
                <a:solidFill>
                  <a:schemeClr val="bg1"/>
                </a:solidFill>
                <a:cs typeface="Arial" panose="020B0604020202020204" pitchFamily="34" charset="0"/>
              </a:rPr>
              <a:t>x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(SR)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18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 for x=1</a:t>
            </a:r>
            <a:endParaRPr lang="en-US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111152-F0FE-1640-B15E-A384909F6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956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Box 1"/>
          <p:cNvSpPr txBox="1">
            <a:spLocks noChangeArrowheads="1"/>
          </p:cNvSpPr>
          <p:nvPr/>
        </p:nvSpPr>
        <p:spPr bwMode="auto">
          <a:xfrm>
            <a:off x="0" y="281940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" charset="0"/>
              </a:rPr>
              <a:t>Ag</a:t>
            </a:r>
            <a:r>
              <a:rPr lang="en-US" sz="2800" b="1" baseline="-25000">
                <a:latin typeface="Calibri" charset="0"/>
              </a:rPr>
              <a:t>25</a:t>
            </a:r>
            <a:r>
              <a:rPr lang="en-US" sz="2800" b="1">
                <a:latin typeface="Calibri" charset="0"/>
              </a:rPr>
              <a:t>-Au</a:t>
            </a:r>
            <a:r>
              <a:rPr lang="en-US" sz="2800" b="1" baseline="-25000">
                <a:latin typeface="Calibri" charset="0"/>
              </a:rPr>
              <a:t>25</a:t>
            </a:r>
            <a:r>
              <a:rPr lang="en-US" sz="2800" b="1">
                <a:latin typeface="Calibri" charset="0"/>
              </a:rPr>
              <a:t> experiments</a:t>
            </a:r>
          </a:p>
        </p:txBody>
      </p:sp>
      <p:sp>
        <p:nvSpPr>
          <p:cNvPr id="67586" name="TextBox 1"/>
          <p:cNvSpPr txBox="1">
            <a:spLocks noChangeArrowheads="1"/>
          </p:cNvSpPr>
          <p:nvPr/>
        </p:nvSpPr>
        <p:spPr bwMode="auto">
          <a:xfrm>
            <a:off x="4402138" y="5864225"/>
            <a:ext cx="3827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/>
              <a:t>K. R. </a:t>
            </a:r>
            <a:r>
              <a:rPr lang="en-US" sz="1400" dirty="0" err="1"/>
              <a:t>Krishnadas</a:t>
            </a:r>
            <a:r>
              <a:rPr lang="en-US" sz="1400" dirty="0"/>
              <a:t> et al. </a:t>
            </a:r>
            <a:r>
              <a:rPr lang="en-US" sz="1400" i="1" dirty="0"/>
              <a:t>Nature </a:t>
            </a:r>
            <a:r>
              <a:rPr lang="en-US" sz="1400" i="1" dirty="0" err="1"/>
              <a:t>Commun</a:t>
            </a:r>
            <a:r>
              <a:rPr lang="en-US" sz="1400" i="1" dirty="0"/>
              <a:t>.</a:t>
            </a:r>
            <a:r>
              <a:rPr lang="en-US" sz="1400" dirty="0"/>
              <a:t> 2016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C35C59-41D0-C847-BD96-269667FEF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3175"/>
            <a:ext cx="9144000" cy="46196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Reaction between Au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25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(PET)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18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 and Ag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25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(DMBT)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18</a:t>
            </a:r>
            <a:endParaRPr lang="en-US" b="1" baseline="-250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506413"/>
            <a:ext cx="6396037" cy="635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138271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Box 5"/>
          <p:cNvSpPr txBox="1">
            <a:spLocks noChangeArrowheads="1"/>
          </p:cNvSpPr>
          <p:nvPr/>
        </p:nvSpPr>
        <p:spPr bwMode="auto">
          <a:xfrm>
            <a:off x="798513" y="533400"/>
            <a:ext cx="877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DMBT</a:t>
            </a:r>
            <a:endParaRPr lang="en-US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3" name="TextBox 6"/>
          <p:cNvSpPr txBox="1">
            <a:spLocks noChangeArrowheads="1"/>
          </p:cNvSpPr>
          <p:nvPr/>
        </p:nvSpPr>
        <p:spPr bwMode="auto">
          <a:xfrm>
            <a:off x="8077200" y="762000"/>
            <a:ext cx="633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PET</a:t>
            </a:r>
            <a:endParaRPr lang="en-US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614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438" y="1295400"/>
            <a:ext cx="1452562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0288"/>
            <a:ext cx="2057400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75AB3A-C88D-1E45-8C2D-CA1BD61F6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7675563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TextBox 4"/>
          <p:cNvSpPr txBox="1">
            <a:spLocks noChangeArrowheads="1"/>
          </p:cNvSpPr>
          <p:nvPr/>
        </p:nvSpPr>
        <p:spPr bwMode="auto">
          <a:xfrm rot="-5400000">
            <a:off x="974725" y="1905000"/>
            <a:ext cx="162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latin typeface="Times New Roman" charset="0"/>
              </a:rPr>
              <a:t>Ag</a:t>
            </a:r>
            <a:r>
              <a:rPr lang="en-US" sz="1800" b="1" baseline="-25000">
                <a:latin typeface="Times New Roman" charset="0"/>
              </a:rPr>
              <a:t>25</a:t>
            </a:r>
            <a:r>
              <a:rPr lang="en-US" sz="1800" b="1">
                <a:latin typeface="Times New Roman" charset="0"/>
              </a:rPr>
              <a:t>(DMBT)</a:t>
            </a:r>
            <a:r>
              <a:rPr lang="en-US" sz="1800" b="1" baseline="-25000">
                <a:latin typeface="Times New Roman" charset="0"/>
              </a:rPr>
              <a:t>18</a:t>
            </a:r>
          </a:p>
        </p:txBody>
      </p:sp>
      <p:sp>
        <p:nvSpPr>
          <p:cNvPr id="69635" name="TextBox 5"/>
          <p:cNvSpPr txBox="1">
            <a:spLocks noChangeArrowheads="1"/>
          </p:cNvSpPr>
          <p:nvPr/>
        </p:nvSpPr>
        <p:spPr bwMode="auto">
          <a:xfrm rot="-5400000">
            <a:off x="6576219" y="4401344"/>
            <a:ext cx="1390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latin typeface="Times New Roman" charset="0"/>
              </a:rPr>
              <a:t>Au</a:t>
            </a:r>
            <a:r>
              <a:rPr lang="en-US" sz="1800" b="1" baseline="-25000">
                <a:latin typeface="Times New Roman" charset="0"/>
              </a:rPr>
              <a:t>25</a:t>
            </a:r>
            <a:r>
              <a:rPr lang="en-US" sz="1800" b="1">
                <a:latin typeface="Times New Roman" charset="0"/>
              </a:rPr>
              <a:t>(PET)</a:t>
            </a:r>
            <a:r>
              <a:rPr lang="en-US" sz="1800" b="1" baseline="-25000">
                <a:latin typeface="Times New Roman" charset="0"/>
              </a:rPr>
              <a:t>18</a:t>
            </a:r>
          </a:p>
        </p:txBody>
      </p:sp>
      <p:pic>
        <p:nvPicPr>
          <p:cNvPr id="69636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1620711"/>
            <a:ext cx="4270375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Box 9"/>
          <p:cNvSpPr txBox="1">
            <a:spLocks noChangeArrowheads="1"/>
          </p:cNvSpPr>
          <p:nvPr/>
        </p:nvSpPr>
        <p:spPr bwMode="auto">
          <a:xfrm>
            <a:off x="2819400" y="2460721"/>
            <a:ext cx="32400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dirty="0">
                <a:latin typeface="Times New Roman" charset="0"/>
              </a:rPr>
              <a:t>[Ag</a:t>
            </a:r>
            <a:r>
              <a:rPr lang="en-US" sz="1800" b="1" baseline="-25000" dirty="0">
                <a:latin typeface="Times New Roman" charset="0"/>
              </a:rPr>
              <a:t>25</a:t>
            </a:r>
            <a:r>
              <a:rPr lang="en-US" sz="1800" b="1" dirty="0">
                <a:latin typeface="Times New Roman" charset="0"/>
              </a:rPr>
              <a:t>(DMBT)</a:t>
            </a:r>
            <a:r>
              <a:rPr lang="en-US" sz="1800" b="1" baseline="-25000" dirty="0">
                <a:latin typeface="Times New Roman" charset="0"/>
              </a:rPr>
              <a:t>18</a:t>
            </a:r>
            <a:r>
              <a:rPr lang="en-US" sz="1800" b="1" dirty="0">
                <a:latin typeface="Times New Roman" charset="0"/>
              </a:rPr>
              <a:t>+Au</a:t>
            </a:r>
            <a:r>
              <a:rPr lang="en-US" sz="1800" b="1" baseline="-25000" dirty="0">
                <a:latin typeface="Times New Roman" charset="0"/>
              </a:rPr>
              <a:t>25</a:t>
            </a:r>
            <a:r>
              <a:rPr lang="en-US" sz="1800" b="1" dirty="0">
                <a:latin typeface="Times New Roman" charset="0"/>
              </a:rPr>
              <a:t>(PET)</a:t>
            </a:r>
            <a:r>
              <a:rPr lang="en-US" sz="1800" b="1" baseline="-25000" dirty="0">
                <a:latin typeface="Times New Roman" charset="0"/>
              </a:rPr>
              <a:t>18</a:t>
            </a:r>
            <a:r>
              <a:rPr lang="en-US" sz="1800" b="1" dirty="0">
                <a:latin typeface="Times New Roman" charset="0"/>
              </a:rPr>
              <a:t>]</a:t>
            </a:r>
            <a:r>
              <a:rPr lang="en-US" sz="1800" b="1" baseline="30000" dirty="0">
                <a:latin typeface="Times New Roman" charset="0"/>
              </a:rPr>
              <a:t>2-</a:t>
            </a:r>
          </a:p>
        </p:txBody>
      </p:sp>
      <p:pic>
        <p:nvPicPr>
          <p:cNvPr id="69638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717550"/>
            <a:ext cx="3675063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18288" y="136525"/>
            <a:ext cx="9144000" cy="46196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[Ag</a:t>
            </a:r>
            <a:r>
              <a:rPr lang="en-US" sz="2400" b="1" baseline="-25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25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(DMBT)</a:t>
            </a:r>
            <a:r>
              <a:rPr lang="en-US" sz="2400" b="1" baseline="-25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18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+Au</a:t>
            </a:r>
            <a:r>
              <a:rPr lang="en-US" sz="2400" b="1" baseline="-25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25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(PET)</a:t>
            </a:r>
            <a:r>
              <a:rPr lang="en-US" sz="2400" b="1" baseline="-25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18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]</a:t>
            </a:r>
            <a:r>
              <a:rPr lang="en-US" sz="2400" b="1" baseline="30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2-</a:t>
            </a:r>
          </a:p>
        </p:txBody>
      </p:sp>
      <p:pic>
        <p:nvPicPr>
          <p:cNvPr id="6964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931862"/>
            <a:ext cx="1677987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1" name="TextBox 10"/>
          <p:cNvSpPr txBox="1">
            <a:spLocks noChangeArrowheads="1"/>
          </p:cNvSpPr>
          <p:nvPr/>
        </p:nvSpPr>
        <p:spPr bwMode="auto">
          <a:xfrm>
            <a:off x="3033713" y="627062"/>
            <a:ext cx="877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latin typeface="Times New Roman" charset="0"/>
              </a:rPr>
              <a:t>DMBT</a:t>
            </a:r>
            <a:endParaRPr lang="en-US" sz="1800" b="1" baseline="-25000">
              <a:latin typeface="Times New Roman" charset="0"/>
            </a:endParaRPr>
          </a:p>
        </p:txBody>
      </p:sp>
      <p:sp>
        <p:nvSpPr>
          <p:cNvPr id="69642" name="TextBox 11"/>
          <p:cNvSpPr txBox="1">
            <a:spLocks noChangeArrowheads="1"/>
          </p:cNvSpPr>
          <p:nvPr/>
        </p:nvSpPr>
        <p:spPr bwMode="auto">
          <a:xfrm>
            <a:off x="5511800" y="576262"/>
            <a:ext cx="633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latin typeface="Times New Roman" charset="0"/>
              </a:rPr>
              <a:t>PET</a:t>
            </a:r>
            <a:endParaRPr lang="en-US" sz="1800" b="1" baseline="-25000">
              <a:latin typeface="Times New Roman" charset="0"/>
            </a:endParaRPr>
          </a:p>
        </p:txBody>
      </p:sp>
      <p:pic>
        <p:nvPicPr>
          <p:cNvPr id="69643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187" y="929481"/>
            <a:ext cx="21463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4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0288"/>
            <a:ext cx="2057400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61D694-2D36-AA4D-BB0D-7FCA3B6BA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6525"/>
            <a:ext cx="6540500" cy="5702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5837019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Also the pioneering work of R. W. Murray, Robert L. </a:t>
            </a:r>
            <a:r>
              <a:rPr lang="en-US" sz="1200" dirty="0" err="1"/>
              <a:t>Whetten</a:t>
            </a:r>
            <a:r>
              <a:rPr lang="en-US" sz="1200" dirty="0"/>
              <a:t>, Uzi </a:t>
            </a:r>
            <a:r>
              <a:rPr lang="en-US" sz="1200" dirty="0" err="1"/>
              <a:t>Landman</a:t>
            </a:r>
            <a:r>
              <a:rPr lang="en-US" sz="1200" dirty="0"/>
              <a:t>, </a:t>
            </a:r>
            <a:r>
              <a:rPr lang="en-US" sz="1200" dirty="0" err="1"/>
              <a:t>Tatuya</a:t>
            </a:r>
            <a:r>
              <a:rPr lang="en-US" sz="1200" dirty="0"/>
              <a:t> </a:t>
            </a:r>
            <a:r>
              <a:rPr lang="en-US" sz="1200" dirty="0" err="1"/>
              <a:t>Tsukuda</a:t>
            </a:r>
            <a:r>
              <a:rPr lang="en-US" sz="1200" dirty="0"/>
              <a:t>, Yuichi </a:t>
            </a:r>
            <a:r>
              <a:rPr lang="en-US" sz="1200" dirty="0" err="1"/>
              <a:t>Negishi</a:t>
            </a:r>
            <a:r>
              <a:rPr lang="en-US" sz="1200" dirty="0"/>
              <a:t>, </a:t>
            </a:r>
            <a:r>
              <a:rPr lang="en-US" sz="1200" dirty="0" err="1"/>
              <a:t>Hannu</a:t>
            </a:r>
            <a:r>
              <a:rPr lang="en-US" sz="1200" dirty="0"/>
              <a:t> </a:t>
            </a:r>
            <a:r>
              <a:rPr lang="en-US" sz="1200" dirty="0" err="1"/>
              <a:t>Hakkinen</a:t>
            </a:r>
            <a:r>
              <a:rPr lang="en-US" sz="1200" dirty="0"/>
              <a:t>,</a:t>
            </a:r>
          </a:p>
          <a:p>
            <a:r>
              <a:rPr lang="en-US" sz="1200" dirty="0" err="1"/>
              <a:t>Rongchao</a:t>
            </a:r>
            <a:r>
              <a:rPr lang="en-US" sz="1200" dirty="0"/>
              <a:t> Jin, </a:t>
            </a:r>
            <a:r>
              <a:rPr lang="en-US" sz="1200" dirty="0" err="1"/>
              <a:t>Nanfeng</a:t>
            </a:r>
            <a:r>
              <a:rPr lang="en-US" sz="1200" dirty="0"/>
              <a:t> </a:t>
            </a:r>
            <a:r>
              <a:rPr lang="en-US" sz="1200" dirty="0" err="1"/>
              <a:t>Zheng</a:t>
            </a:r>
            <a:r>
              <a:rPr lang="en-US" sz="1200" dirty="0"/>
              <a:t>, Terry </a:t>
            </a:r>
            <a:r>
              <a:rPr lang="en-US" sz="1200" dirty="0" err="1"/>
              <a:t>Bigioni</a:t>
            </a:r>
            <a:r>
              <a:rPr lang="en-US" sz="1200" dirty="0"/>
              <a:t>,  Osman </a:t>
            </a:r>
            <a:r>
              <a:rPr lang="en-US" sz="1200" dirty="0" err="1"/>
              <a:t>Bakr</a:t>
            </a:r>
            <a:r>
              <a:rPr lang="en-US" sz="1200" dirty="0"/>
              <a:t>, Kornberg, </a:t>
            </a:r>
            <a:r>
              <a:rPr lang="en-US" sz="1200" dirty="0" err="1"/>
              <a:t>Jianping</a:t>
            </a:r>
            <a:r>
              <a:rPr lang="en-US" sz="1200" dirty="0"/>
              <a:t> </a:t>
            </a:r>
            <a:r>
              <a:rPr lang="en-US" sz="1200" dirty="0" err="1"/>
              <a:t>Xie</a:t>
            </a:r>
            <a:r>
              <a:rPr lang="en-US" sz="1200" dirty="0"/>
              <a:t>, C. M. </a:t>
            </a:r>
            <a:r>
              <a:rPr lang="en-US" sz="1200" dirty="0" err="1"/>
              <a:t>Aikens</a:t>
            </a:r>
            <a:r>
              <a:rPr lang="en-US" sz="1200" dirty="0"/>
              <a:t>, Thomas </a:t>
            </a:r>
            <a:r>
              <a:rPr lang="en-US" sz="1200" dirty="0" err="1"/>
              <a:t>Buergi</a:t>
            </a:r>
            <a:r>
              <a:rPr lang="en-US" sz="1200" dirty="0"/>
              <a:t>, </a:t>
            </a:r>
            <a:r>
              <a:rPr lang="en-US" sz="1200" dirty="0" err="1"/>
              <a:t>Amala</a:t>
            </a:r>
            <a:r>
              <a:rPr lang="en-US" sz="1200" dirty="0"/>
              <a:t> </a:t>
            </a:r>
            <a:r>
              <a:rPr lang="en-US" sz="1200" dirty="0" err="1"/>
              <a:t>Dass</a:t>
            </a:r>
            <a:r>
              <a:rPr lang="en-US" sz="1200" dirty="0"/>
              <a:t>, Ackerson, De-en Jiang, …. A. W. </a:t>
            </a:r>
            <a:r>
              <a:rPr lang="en-US" sz="1200" dirty="0" err="1"/>
              <a:t>Castleman</a:t>
            </a:r>
            <a:r>
              <a:rPr lang="en-US" sz="1200" dirty="0"/>
              <a:t> Jr., H. </a:t>
            </a:r>
            <a:r>
              <a:rPr lang="en-US" sz="1200" dirty="0" err="1"/>
              <a:t>Schmidbauer</a:t>
            </a:r>
            <a:r>
              <a:rPr lang="en-US" sz="1200" dirty="0"/>
              <a:t>,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48DD1-01E8-BA49-AAAC-EEBB98BE2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5D4E71-D954-1D49-87F3-F9F779F2526F}"/>
              </a:ext>
            </a:extLst>
          </p:cNvPr>
          <p:cNvSpPr txBox="1"/>
          <p:nvPr/>
        </p:nvSpPr>
        <p:spPr>
          <a:xfrm>
            <a:off x="6934200" y="2209800"/>
            <a:ext cx="184108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Citations: &gt;1100</a:t>
            </a:r>
          </a:p>
        </p:txBody>
      </p:sp>
    </p:spTree>
    <p:extLst>
      <p:ext uri="{BB962C8B-B14F-4D97-AF65-F5344CB8AC3E}">
        <p14:creationId xmlns:p14="http://schemas.microsoft.com/office/powerpoint/2010/main" val="5232756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14400"/>
            <a:ext cx="3162300" cy="576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Rectangle 1"/>
          <p:cNvSpPr>
            <a:spLocks noChangeArrowheads="1"/>
          </p:cNvSpPr>
          <p:nvPr/>
        </p:nvSpPr>
        <p:spPr bwMode="auto">
          <a:xfrm>
            <a:off x="6335713" y="4800600"/>
            <a:ext cx="1485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Times New Roman" charset="0"/>
                <a:cs typeface="Calibri" charset="0"/>
              </a:rPr>
              <a:t>within 2 min </a:t>
            </a:r>
            <a:endParaRPr lang="en-US" b="1">
              <a:cs typeface="Calibri" charset="0"/>
            </a:endParaRPr>
          </a:p>
        </p:txBody>
      </p:sp>
      <p:sp>
        <p:nvSpPr>
          <p:cNvPr id="70659" name="Rectangle 2"/>
          <p:cNvSpPr>
            <a:spLocks noChangeArrowheads="1"/>
          </p:cNvSpPr>
          <p:nvPr/>
        </p:nvSpPr>
        <p:spPr bwMode="auto">
          <a:xfrm>
            <a:off x="6172200" y="2105025"/>
            <a:ext cx="1485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Times New Roman" charset="0"/>
                <a:cs typeface="Calibri" charset="0"/>
              </a:rPr>
              <a:t>within 5 min </a:t>
            </a:r>
            <a:endParaRPr lang="en-US" b="1">
              <a:cs typeface="Calibri" charset="0"/>
            </a:endParaRPr>
          </a:p>
        </p:txBody>
      </p:sp>
      <p:sp>
        <p:nvSpPr>
          <p:cNvPr id="70660" name="Rectangle 5"/>
          <p:cNvSpPr>
            <a:spLocks noChangeArrowheads="1"/>
          </p:cNvSpPr>
          <p:nvPr/>
        </p:nvSpPr>
        <p:spPr bwMode="auto">
          <a:xfrm>
            <a:off x="152400" y="2782888"/>
            <a:ext cx="3048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  <a:latin typeface="Times New Roman" charset="0"/>
                <a:cs typeface="Calibri" charset="0"/>
              </a:rPr>
              <a:t>Ag</a:t>
            </a:r>
            <a:r>
              <a:rPr lang="en-US" b="1" baseline="-25000">
                <a:solidFill>
                  <a:srgbClr val="000000"/>
                </a:solidFill>
                <a:latin typeface="Times New Roman" charset="0"/>
                <a:cs typeface="Calibri" charset="0"/>
              </a:rPr>
              <a:t>25</a:t>
            </a:r>
            <a:r>
              <a:rPr lang="en-US" b="1">
                <a:solidFill>
                  <a:srgbClr val="000000"/>
                </a:solidFill>
                <a:latin typeface="Times New Roman" charset="0"/>
                <a:cs typeface="Calibri" charset="0"/>
              </a:rPr>
              <a:t>(DMBT)</a:t>
            </a:r>
            <a:r>
              <a:rPr lang="en-US" b="1" baseline="-25000">
                <a:solidFill>
                  <a:srgbClr val="000000"/>
                </a:solidFill>
                <a:latin typeface="Times New Roman" charset="0"/>
                <a:cs typeface="Calibri" charset="0"/>
              </a:rPr>
              <a:t>18</a:t>
            </a:r>
            <a:r>
              <a:rPr lang="en-US" b="1">
                <a:solidFill>
                  <a:srgbClr val="000000"/>
                </a:solidFill>
                <a:latin typeface="Times New Roman" charset="0"/>
                <a:cs typeface="Calibri" charset="0"/>
              </a:rPr>
              <a:t>:Au</a:t>
            </a:r>
            <a:r>
              <a:rPr lang="en-US" b="1" baseline="-25000">
                <a:solidFill>
                  <a:srgbClr val="000000"/>
                </a:solidFill>
                <a:latin typeface="Times New Roman" charset="0"/>
                <a:cs typeface="Calibri" charset="0"/>
              </a:rPr>
              <a:t>25</a:t>
            </a:r>
            <a:r>
              <a:rPr lang="en-US" b="1">
                <a:solidFill>
                  <a:srgbClr val="000000"/>
                </a:solidFill>
                <a:latin typeface="Times New Roman" charset="0"/>
                <a:cs typeface="Calibri" charset="0"/>
              </a:rPr>
              <a:t>(PET)</a:t>
            </a:r>
            <a:r>
              <a:rPr lang="en-US" b="1" baseline="-25000">
                <a:solidFill>
                  <a:srgbClr val="000000"/>
                </a:solidFill>
                <a:latin typeface="Times New Roman" charset="0"/>
                <a:cs typeface="Calibri" charset="0"/>
              </a:rPr>
              <a:t>18 </a:t>
            </a:r>
          </a:p>
          <a:p>
            <a:pPr algn="ctr"/>
            <a:r>
              <a:rPr lang="en-US" b="1">
                <a:solidFill>
                  <a:srgbClr val="000000"/>
                </a:solidFill>
                <a:latin typeface="Times New Roman" charset="0"/>
                <a:cs typeface="Calibri" charset="0"/>
              </a:rPr>
              <a:t>0.3:1.0 </a:t>
            </a:r>
            <a:endParaRPr lang="en-US" b="1">
              <a:cs typeface="Calibri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-52388"/>
            <a:ext cx="9144000" cy="83185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Evolution of alloy clusters from the dianionic adduct,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[Ag</a:t>
            </a:r>
            <a:r>
              <a:rPr lang="en-US" sz="2400" b="1" baseline="-25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25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Au</a:t>
            </a:r>
            <a:r>
              <a:rPr lang="en-US" sz="2400" b="1" baseline="-25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25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(DMBT)</a:t>
            </a:r>
            <a:r>
              <a:rPr lang="en-US" sz="2400" b="1" baseline="-25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18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(PET)</a:t>
            </a:r>
            <a:r>
              <a:rPr lang="en-US" sz="2400" b="1" baseline="-25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18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]</a:t>
            </a:r>
            <a:r>
              <a:rPr lang="en-US" sz="2400" b="1" baseline="30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2-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E230D8-D2C5-C94E-AD0B-932D2EB80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52388"/>
            <a:ext cx="9144000" cy="46196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400" b="1" dirty="0" err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Optimized</a:t>
            </a:r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structure of [Ag</a:t>
            </a:r>
            <a:r>
              <a:rPr lang="de-DE" sz="2400" b="1" baseline="-25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25</a:t>
            </a:r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Au</a:t>
            </a:r>
            <a:r>
              <a:rPr lang="de-DE" sz="2400" b="1" baseline="-25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25</a:t>
            </a:r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(DMBT)</a:t>
            </a:r>
            <a:r>
              <a:rPr lang="de-DE" sz="2400" b="1" baseline="-25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18</a:t>
            </a:r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(PET)</a:t>
            </a:r>
            <a:r>
              <a:rPr lang="de-DE" sz="2400" b="1" baseline="-25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18</a:t>
            </a:r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]</a:t>
            </a:r>
            <a:r>
              <a:rPr lang="de-DE" sz="2400" b="1" baseline="30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2-</a:t>
            </a:r>
            <a:endParaRPr lang="en-US" sz="2400" b="1" baseline="30000" dirty="0">
              <a:solidFill>
                <a:schemeClr val="bg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62" y="838200"/>
            <a:ext cx="7381875" cy="5181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C17649-B31E-494B-BB8D-894CF96D5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4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845C4D-93D9-1042-AE37-3991EEE5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75A153-B8BB-F045-86CB-F888D2D5D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589" y="0"/>
            <a:ext cx="28508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extBox 3"/>
          <p:cNvSpPr txBox="1">
            <a:spLocks noChangeArrowheads="1"/>
          </p:cNvSpPr>
          <p:nvPr/>
        </p:nvSpPr>
        <p:spPr bwMode="auto">
          <a:xfrm>
            <a:off x="2133600" y="3124200"/>
            <a:ext cx="49150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/>
            <a:r>
              <a:rPr lang="en-US" sz="2800" dirty="0"/>
              <a:t>How do we comprehend this?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C2CBD1-2C4E-8045-989E-08609F8BC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1F287-9D60-074F-9A01-B876CAEB639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6670"/>
            <a:ext cx="9144000" cy="550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198684-2DA1-4B4D-A275-388A5BB6A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1F287-9D60-074F-9A01-B876CAEB639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415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1208"/>
            <a:ext cx="8515625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4724400" y="6248400"/>
            <a:ext cx="3827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/>
              <a:t>Gana</a:t>
            </a:r>
            <a:r>
              <a:rPr lang="en-US" sz="1800" dirty="0"/>
              <a:t> </a:t>
            </a:r>
            <a:r>
              <a:rPr lang="en-US" sz="1800" dirty="0" err="1"/>
              <a:t>Natarajan</a:t>
            </a:r>
            <a:r>
              <a:rPr lang="en-US" sz="1800" dirty="0"/>
              <a:t> et. al. </a:t>
            </a:r>
            <a:r>
              <a:rPr lang="en-US" sz="1800" i="1" dirty="0"/>
              <a:t>JPC C</a:t>
            </a:r>
            <a:r>
              <a:rPr lang="en-US" sz="1800" dirty="0"/>
              <a:t> 2015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932" y="271008"/>
            <a:ext cx="5638800" cy="57404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282598-D407-0342-8BAB-9E0EA137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126BD9-EB9E-954A-9337-9D813F0D632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03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Box 3"/>
          <p:cNvSpPr txBox="1">
            <a:spLocks noChangeArrowheads="1"/>
          </p:cNvSpPr>
          <p:nvPr/>
        </p:nvSpPr>
        <p:spPr bwMode="auto">
          <a:xfrm>
            <a:off x="3094038" y="2895600"/>
            <a:ext cx="23923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/>
              <a:t>Aspicules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8AC9C7-E607-C848-8854-33E2342D1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1F287-9D60-074F-9A01-B876CAEB639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Box 3"/>
          <p:cNvSpPr txBox="1">
            <a:spLocks noChangeArrowheads="1"/>
          </p:cNvSpPr>
          <p:nvPr/>
        </p:nvSpPr>
        <p:spPr bwMode="auto">
          <a:xfrm>
            <a:off x="533400" y="3352800"/>
            <a:ext cx="822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(D1-3,D2-3)-di(2-phenylethylthiolato),16(methylthiolato)-auro-25 aspicule(1-) </a:t>
            </a:r>
          </a:p>
          <a:p>
            <a:pPr eaLnBrk="1" hangingPunct="1"/>
            <a:r>
              <a:rPr lang="en-US"/>
              <a:t>(D1-3,D2-3)-(PET)</a:t>
            </a:r>
            <a:r>
              <a:rPr lang="en-US" baseline="-25000"/>
              <a:t>2</a:t>
            </a:r>
            <a:r>
              <a:rPr lang="en-US"/>
              <a:t>,(SMe)</a:t>
            </a:r>
            <a:r>
              <a:rPr lang="en-US" baseline="-25000"/>
              <a:t>16</a:t>
            </a:r>
            <a:r>
              <a:rPr lang="en-US"/>
              <a:t>-auro-25 aspicule(1-)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41B287-0939-0B4B-B5C8-D58ADFD03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1F287-9D60-074F-9A01-B876CAEB639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747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4" name="Group 147"/>
          <p:cNvGrpSpPr>
            <a:grpSpLocks/>
          </p:cNvGrpSpPr>
          <p:nvPr/>
        </p:nvGrpSpPr>
        <p:grpSpPr bwMode="auto">
          <a:xfrm>
            <a:off x="0" y="0"/>
            <a:ext cx="8299450" cy="7259638"/>
            <a:chOff x="322356" y="-76768"/>
            <a:chExt cx="8298795" cy="7259332"/>
          </a:xfrm>
        </p:grpSpPr>
        <p:grpSp>
          <p:nvGrpSpPr>
            <p:cNvPr id="95248" name="Group 102"/>
            <p:cNvGrpSpPr>
              <a:grpSpLocks/>
            </p:cNvGrpSpPr>
            <p:nvPr/>
          </p:nvGrpSpPr>
          <p:grpSpPr bwMode="auto">
            <a:xfrm rot="5400000">
              <a:off x="3496481" y="479358"/>
              <a:ext cx="1520713" cy="6159752"/>
              <a:chOff x="1647056" y="-72008"/>
              <a:chExt cx="1700808" cy="6830616"/>
            </a:xfrm>
          </p:grpSpPr>
          <p:sp>
            <p:nvSpPr>
              <p:cNvPr id="103" name="Oval 102"/>
              <p:cNvSpPr/>
              <p:nvPr/>
            </p:nvSpPr>
            <p:spPr>
              <a:xfrm>
                <a:off x="1761560" y="-68767"/>
                <a:ext cx="1509115" cy="683155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104" name="Oval 103"/>
              <p:cNvSpPr>
                <a:spLocks noChangeAspect="1"/>
              </p:cNvSpPr>
              <p:nvPr/>
            </p:nvSpPr>
            <p:spPr>
              <a:xfrm>
                <a:off x="3164149" y="3729867"/>
                <a:ext cx="179319" cy="18130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105" name="5-Point Star 104"/>
              <p:cNvSpPr/>
              <p:nvPr/>
            </p:nvSpPr>
            <p:spPr>
              <a:xfrm rot="16200000">
                <a:off x="1869102" y="857872"/>
                <a:ext cx="235874" cy="237908"/>
              </a:xfrm>
              <a:prstGeom prst="star5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>
                  <a:solidFill>
                    <a:schemeClr val="tx2"/>
                  </a:solidFill>
                </a:endParaRPr>
              </a:p>
            </p:txBody>
          </p:sp>
          <p:sp>
            <p:nvSpPr>
              <p:cNvPr id="106" name="Oval 105"/>
              <p:cNvSpPr>
                <a:spLocks noChangeAspect="1"/>
              </p:cNvSpPr>
              <p:nvPr/>
            </p:nvSpPr>
            <p:spPr>
              <a:xfrm>
                <a:off x="3155273" y="2605064"/>
                <a:ext cx="179318" cy="179546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107" name="Oval 106"/>
              <p:cNvSpPr>
                <a:spLocks noChangeAspect="1"/>
              </p:cNvSpPr>
              <p:nvPr/>
            </p:nvSpPr>
            <p:spPr>
              <a:xfrm>
                <a:off x="1644381" y="3726346"/>
                <a:ext cx="179319" cy="1795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108" name="Oval 107"/>
              <p:cNvSpPr>
                <a:spLocks noChangeAspect="1"/>
              </p:cNvSpPr>
              <p:nvPr/>
            </p:nvSpPr>
            <p:spPr>
              <a:xfrm>
                <a:off x="1644381" y="2640268"/>
                <a:ext cx="179319" cy="179546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109" name="5-Point Star 108"/>
              <p:cNvSpPr/>
              <p:nvPr/>
            </p:nvSpPr>
            <p:spPr>
              <a:xfrm rot="16200000">
                <a:off x="2938807" y="827067"/>
                <a:ext cx="237634" cy="237908"/>
              </a:xfrm>
              <a:prstGeom prst="star5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110" name="Oval 109"/>
              <p:cNvSpPr>
                <a:spLocks noChangeAspect="1"/>
              </p:cNvSpPr>
              <p:nvPr/>
            </p:nvSpPr>
            <p:spPr>
              <a:xfrm>
                <a:off x="2004795" y="380099"/>
                <a:ext cx="179318" cy="181306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111" name="5-Point Star 110"/>
              <p:cNvSpPr/>
              <p:nvPr/>
            </p:nvSpPr>
            <p:spPr>
              <a:xfrm rot="16200000">
                <a:off x="1830043" y="5538395"/>
                <a:ext cx="235874" cy="237908"/>
              </a:xfrm>
              <a:prstGeom prst="star5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112" name="5-Point Star 111"/>
              <p:cNvSpPr/>
              <p:nvPr/>
            </p:nvSpPr>
            <p:spPr>
              <a:xfrm rot="16200000">
                <a:off x="2937911" y="5533115"/>
                <a:ext cx="235874" cy="237908"/>
              </a:xfrm>
              <a:prstGeom prst="star5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</p:grpSp>
        <p:sp>
          <p:nvSpPr>
            <p:cNvPr id="6" name="Oval 5"/>
            <p:cNvSpPr/>
            <p:nvPr/>
          </p:nvSpPr>
          <p:spPr>
            <a:xfrm>
              <a:off x="3619334" y="440735"/>
              <a:ext cx="1363554" cy="610844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4917806" y="3964837"/>
              <a:ext cx="163499" cy="16191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3782833" y="1067772"/>
              <a:ext cx="212708" cy="212716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4932092" y="2999677"/>
              <a:ext cx="161912" cy="16033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3554251" y="3990236"/>
              <a:ext cx="163500" cy="16033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3295509" y="3385424"/>
              <a:ext cx="161912" cy="16191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12" name="5-Point Star 11"/>
            <p:cNvSpPr/>
            <p:nvPr/>
          </p:nvSpPr>
          <p:spPr>
            <a:xfrm>
              <a:off x="4659064" y="1067772"/>
              <a:ext cx="212708" cy="212716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3879663" y="5993576"/>
              <a:ext cx="161912" cy="16033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14" name="5-Point Star 13"/>
            <p:cNvSpPr/>
            <p:nvPr/>
          </p:nvSpPr>
          <p:spPr>
            <a:xfrm>
              <a:off x="3708227" y="5517346"/>
              <a:ext cx="212708" cy="212716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4690811" y="5542745"/>
              <a:ext cx="212708" cy="212716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/>
            </a:p>
          </p:txBody>
        </p:sp>
        <p:grpSp>
          <p:nvGrpSpPr>
            <p:cNvPr id="95259" name="Group 128"/>
            <p:cNvGrpSpPr>
              <a:grpSpLocks/>
            </p:cNvGrpSpPr>
            <p:nvPr/>
          </p:nvGrpSpPr>
          <p:grpSpPr bwMode="auto">
            <a:xfrm>
              <a:off x="1191747" y="1563316"/>
              <a:ext cx="6159752" cy="3967499"/>
              <a:chOff x="727352" y="1210401"/>
              <a:chExt cx="6830616" cy="4437361"/>
            </a:xfrm>
          </p:grpSpPr>
          <p:sp>
            <p:nvSpPr>
              <p:cNvPr id="94" name="Oval 93"/>
              <p:cNvSpPr/>
              <p:nvPr/>
            </p:nvSpPr>
            <p:spPr>
              <a:xfrm rot="2700000">
                <a:off x="3386461" y="16267"/>
                <a:ext cx="1512666" cy="682979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95" name="Oval 94"/>
              <p:cNvSpPr>
                <a:spLocks noChangeAspect="1"/>
              </p:cNvSpPr>
              <p:nvPr/>
            </p:nvSpPr>
            <p:spPr>
              <a:xfrm rot="2700000">
                <a:off x="4067218" y="4363153"/>
                <a:ext cx="179318" cy="1795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96" name="5-Point Star 95"/>
              <p:cNvSpPr/>
              <p:nvPr/>
            </p:nvSpPr>
            <p:spPr>
              <a:xfrm>
                <a:off x="5364413" y="1210105"/>
                <a:ext cx="235874" cy="237908"/>
              </a:xfrm>
              <a:prstGeom prst="star5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>
                  <a:solidFill>
                    <a:srgbClr val="FF0000"/>
                  </a:solidFill>
                </a:endParaRPr>
              </a:p>
            </p:txBody>
          </p:sp>
          <p:sp>
            <p:nvSpPr>
              <p:cNvPr id="97" name="Oval 96"/>
              <p:cNvSpPr>
                <a:spLocks noChangeAspect="1"/>
              </p:cNvSpPr>
              <p:nvPr/>
            </p:nvSpPr>
            <p:spPr>
              <a:xfrm rot="2700000">
                <a:off x="5147135" y="3282811"/>
                <a:ext cx="179318" cy="18130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98" name="Oval 97"/>
              <p:cNvSpPr>
                <a:spLocks noChangeAspect="1"/>
              </p:cNvSpPr>
              <p:nvPr/>
            </p:nvSpPr>
            <p:spPr>
              <a:xfrm rot="2700000">
                <a:off x="3347272" y="2779470"/>
                <a:ext cx="179318" cy="1795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99" name="Oval 98"/>
              <p:cNvSpPr>
                <a:spLocks noChangeAspect="1"/>
              </p:cNvSpPr>
              <p:nvPr/>
            </p:nvSpPr>
            <p:spPr>
              <a:xfrm rot="2700000">
                <a:off x="4105944" y="2241514"/>
                <a:ext cx="179319" cy="1795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100" name="5-Point Star 99"/>
              <p:cNvSpPr/>
              <p:nvPr/>
            </p:nvSpPr>
            <p:spPr>
              <a:xfrm>
                <a:off x="6133646" y="1914950"/>
                <a:ext cx="237634" cy="237908"/>
              </a:xfrm>
              <a:prstGeom prst="star5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101" name="5-Point Star 100"/>
              <p:cNvSpPr/>
              <p:nvPr/>
            </p:nvSpPr>
            <p:spPr>
              <a:xfrm>
                <a:off x="1905508" y="4688170"/>
                <a:ext cx="235874" cy="237908"/>
              </a:xfrm>
              <a:prstGeom prst="star5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102" name="5-Point Star 101"/>
              <p:cNvSpPr/>
              <p:nvPr/>
            </p:nvSpPr>
            <p:spPr>
              <a:xfrm>
                <a:off x="2738109" y="5408994"/>
                <a:ext cx="235874" cy="237908"/>
              </a:xfrm>
              <a:prstGeom prst="star5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17" name="5-Point Star 16"/>
            <p:cNvSpPr/>
            <p:nvPr/>
          </p:nvSpPr>
          <p:spPr>
            <a:xfrm>
              <a:off x="7230611" y="3398124"/>
              <a:ext cx="306364" cy="311137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 rot="5400000">
              <a:off x="6802017" y="3836258"/>
              <a:ext cx="161918" cy="16191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19" name="5-Point Star 18"/>
            <p:cNvSpPr/>
            <p:nvPr/>
          </p:nvSpPr>
          <p:spPr>
            <a:xfrm>
              <a:off x="4171740" y="6430121"/>
              <a:ext cx="296839" cy="277800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4593982" y="5993576"/>
              <a:ext cx="161912" cy="16033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21" name="5-Point Star 20"/>
            <p:cNvSpPr/>
            <p:nvPr/>
          </p:nvSpPr>
          <p:spPr>
            <a:xfrm>
              <a:off x="1000166" y="3423522"/>
              <a:ext cx="285727" cy="301612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2516108" y="5607830"/>
              <a:ext cx="161912" cy="16033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23" name="Oval 22"/>
            <p:cNvSpPr>
              <a:spLocks noChangeAspect="1"/>
            </p:cNvSpPr>
            <p:nvPr/>
          </p:nvSpPr>
          <p:spPr>
            <a:xfrm>
              <a:off x="2062119" y="5156999"/>
              <a:ext cx="161912" cy="16033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1476378" y="3804506"/>
              <a:ext cx="163499" cy="16033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1476378" y="3160009"/>
              <a:ext cx="163499" cy="16191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3916172" y="682025"/>
              <a:ext cx="161912" cy="16033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4554297" y="682025"/>
              <a:ext cx="161912" cy="16033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28" name="5-Point Star 27"/>
            <p:cNvSpPr/>
            <p:nvPr/>
          </p:nvSpPr>
          <p:spPr>
            <a:xfrm>
              <a:off x="4155866" y="270880"/>
              <a:ext cx="293664" cy="288913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>
                <a:defRPr/>
              </a:pPr>
              <a:endParaRPr lang="en-IN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 rot="5400000">
              <a:off x="6355171" y="1711479"/>
              <a:ext cx="160330" cy="16191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 rot="5400000">
              <a:off x="5893245" y="1325732"/>
              <a:ext cx="160331" cy="16191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>
                <a:defRPr/>
              </a:pPr>
              <a:endParaRPr lang="en-IN"/>
            </a:p>
          </p:txBody>
        </p:sp>
        <p:cxnSp>
          <p:nvCxnSpPr>
            <p:cNvPr id="31" name="Straight Connector 30"/>
            <p:cNvCxnSpPr/>
            <p:nvPr/>
          </p:nvCxnSpPr>
          <p:spPr>
            <a:xfrm flipH="1">
              <a:off x="3809819" y="2967929"/>
              <a:ext cx="15874" cy="1190575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816214" y="2969517"/>
              <a:ext cx="7936" cy="1152476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 flipV="1">
              <a:off x="3698703" y="4056908"/>
              <a:ext cx="1298473" cy="1587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 flipV="1">
              <a:off x="3684416" y="3031426"/>
              <a:ext cx="1298473" cy="1587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21480000" flipH="1" flipV="1">
              <a:off x="4333652" y="2580595"/>
              <a:ext cx="917503" cy="973097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 flipV="1">
              <a:off x="3352655" y="3475907"/>
              <a:ext cx="915915" cy="973097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>
              <a:spLocks noChangeAspect="1"/>
            </p:cNvSpPr>
            <p:nvPr/>
          </p:nvSpPr>
          <p:spPr>
            <a:xfrm rot="5400000">
              <a:off x="4205072" y="3417176"/>
              <a:ext cx="160331" cy="16349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95281" name="TextBox 37"/>
            <p:cNvSpPr txBox="1">
              <a:spLocks noChangeArrowheads="1"/>
            </p:cNvSpPr>
            <p:nvPr/>
          </p:nvSpPr>
          <p:spPr bwMode="auto">
            <a:xfrm>
              <a:off x="7751908" y="2923628"/>
              <a:ext cx="389615" cy="769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4400"/>
                <a:t>x</a:t>
              </a:r>
            </a:p>
          </p:txBody>
        </p:sp>
        <p:sp>
          <p:nvSpPr>
            <p:cNvPr id="95282" name="TextBox 38"/>
            <p:cNvSpPr txBox="1">
              <a:spLocks noChangeArrowheads="1"/>
            </p:cNvSpPr>
            <p:nvPr/>
          </p:nvSpPr>
          <p:spPr bwMode="auto">
            <a:xfrm>
              <a:off x="6466024" y="423298"/>
              <a:ext cx="787588" cy="769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4400"/>
                <a:t>z´</a:t>
              </a:r>
            </a:p>
          </p:txBody>
        </p:sp>
        <p:sp>
          <p:nvSpPr>
            <p:cNvPr id="95283" name="TextBox 39"/>
            <p:cNvSpPr txBox="1">
              <a:spLocks noChangeArrowheads="1"/>
            </p:cNvSpPr>
            <p:nvPr/>
          </p:nvSpPr>
          <p:spPr bwMode="auto">
            <a:xfrm>
              <a:off x="1412007" y="5736022"/>
              <a:ext cx="389615" cy="1446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4400"/>
            </a:p>
            <a:p>
              <a:pPr eaLnBrk="1" hangingPunct="1"/>
              <a:endParaRPr lang="en-US" sz="4400"/>
            </a:p>
          </p:txBody>
        </p:sp>
        <p:sp>
          <p:nvSpPr>
            <p:cNvPr id="95284" name="TextBox 40"/>
            <p:cNvSpPr txBox="1">
              <a:spLocks noChangeArrowheads="1"/>
            </p:cNvSpPr>
            <p:nvPr/>
          </p:nvSpPr>
          <p:spPr bwMode="auto">
            <a:xfrm>
              <a:off x="5037264" y="6011823"/>
              <a:ext cx="733582" cy="769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4400"/>
                <a:t>y</a:t>
              </a:r>
              <a:r>
                <a:rPr lang="el-GR" sz="4400"/>
                <a:t>´</a:t>
              </a:r>
              <a:endParaRPr lang="en-US" sz="4400"/>
            </a:p>
          </p:txBody>
        </p:sp>
        <p:sp>
          <p:nvSpPr>
            <p:cNvPr id="95285" name="TextBox 41"/>
            <p:cNvSpPr txBox="1">
              <a:spLocks noChangeArrowheads="1"/>
            </p:cNvSpPr>
            <p:nvPr/>
          </p:nvSpPr>
          <p:spPr bwMode="auto">
            <a:xfrm>
              <a:off x="4905084" y="-76744"/>
              <a:ext cx="504056" cy="769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4400"/>
                <a:t>y</a:t>
              </a:r>
            </a:p>
          </p:txBody>
        </p:sp>
        <p:sp>
          <p:nvSpPr>
            <p:cNvPr id="95286" name="TextBox 42"/>
            <p:cNvSpPr txBox="1">
              <a:spLocks noChangeArrowheads="1"/>
            </p:cNvSpPr>
            <p:nvPr/>
          </p:nvSpPr>
          <p:spPr bwMode="auto">
            <a:xfrm>
              <a:off x="322356" y="3066504"/>
              <a:ext cx="864096" cy="769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4400"/>
                <a:t>x´</a:t>
              </a:r>
            </a:p>
          </p:txBody>
        </p:sp>
        <p:sp>
          <p:nvSpPr>
            <p:cNvPr id="95287" name="TextBox 43"/>
            <p:cNvSpPr txBox="1">
              <a:spLocks noChangeArrowheads="1"/>
            </p:cNvSpPr>
            <p:nvPr/>
          </p:nvSpPr>
          <p:spPr bwMode="auto">
            <a:xfrm>
              <a:off x="755577" y="3386809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3</a:t>
              </a:r>
            </a:p>
          </p:txBody>
        </p:sp>
        <p:sp>
          <p:nvSpPr>
            <p:cNvPr id="95288" name="TextBox 44"/>
            <p:cNvSpPr txBox="1">
              <a:spLocks noChangeArrowheads="1"/>
            </p:cNvSpPr>
            <p:nvPr/>
          </p:nvSpPr>
          <p:spPr bwMode="auto">
            <a:xfrm>
              <a:off x="3491881" y="5619057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5</a:t>
              </a:r>
            </a:p>
          </p:txBody>
        </p:sp>
        <p:sp>
          <p:nvSpPr>
            <p:cNvPr id="95289" name="TextBox 45"/>
            <p:cNvSpPr txBox="1">
              <a:spLocks noChangeArrowheads="1"/>
            </p:cNvSpPr>
            <p:nvPr/>
          </p:nvSpPr>
          <p:spPr bwMode="auto">
            <a:xfrm>
              <a:off x="4180008" y="-76768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3</a:t>
              </a:r>
            </a:p>
          </p:txBody>
        </p:sp>
        <p:sp>
          <p:nvSpPr>
            <p:cNvPr id="95290" name="TextBox 46"/>
            <p:cNvSpPr txBox="1">
              <a:spLocks noChangeArrowheads="1"/>
            </p:cNvSpPr>
            <p:nvPr/>
          </p:nvSpPr>
          <p:spPr bwMode="auto">
            <a:xfrm>
              <a:off x="6335554" y="2636913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1</a:t>
              </a:r>
            </a:p>
          </p:txBody>
        </p:sp>
        <p:sp>
          <p:nvSpPr>
            <p:cNvPr id="95291" name="TextBox 47"/>
            <p:cNvSpPr txBox="1">
              <a:spLocks noChangeArrowheads="1"/>
            </p:cNvSpPr>
            <p:nvPr/>
          </p:nvSpPr>
          <p:spPr bwMode="auto">
            <a:xfrm>
              <a:off x="6444209" y="1772817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4</a:t>
              </a:r>
            </a:p>
          </p:txBody>
        </p:sp>
        <p:sp>
          <p:nvSpPr>
            <p:cNvPr id="95292" name="TextBox 48"/>
            <p:cNvSpPr txBox="1">
              <a:spLocks noChangeArrowheads="1"/>
            </p:cNvSpPr>
            <p:nvPr/>
          </p:nvSpPr>
          <p:spPr bwMode="auto">
            <a:xfrm>
              <a:off x="6839610" y="2780929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2</a:t>
              </a:r>
            </a:p>
          </p:txBody>
        </p:sp>
        <p:sp>
          <p:nvSpPr>
            <p:cNvPr id="95293" name="TextBox 49"/>
            <p:cNvSpPr txBox="1">
              <a:spLocks noChangeArrowheads="1"/>
            </p:cNvSpPr>
            <p:nvPr/>
          </p:nvSpPr>
          <p:spPr bwMode="auto">
            <a:xfrm>
              <a:off x="3156656" y="5414107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1</a:t>
              </a:r>
            </a:p>
          </p:txBody>
        </p:sp>
        <p:sp>
          <p:nvSpPr>
            <p:cNvPr id="95294" name="TextBox 50"/>
            <p:cNvSpPr txBox="1">
              <a:spLocks noChangeArrowheads="1"/>
            </p:cNvSpPr>
            <p:nvPr/>
          </p:nvSpPr>
          <p:spPr bwMode="auto">
            <a:xfrm>
              <a:off x="7451035" y="3353844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3</a:t>
              </a:r>
            </a:p>
          </p:txBody>
        </p:sp>
        <p:sp>
          <p:nvSpPr>
            <p:cNvPr id="95295" name="TextBox 51"/>
            <p:cNvSpPr txBox="1">
              <a:spLocks noChangeArrowheads="1"/>
            </p:cNvSpPr>
            <p:nvPr/>
          </p:nvSpPr>
          <p:spPr bwMode="auto">
            <a:xfrm>
              <a:off x="4723732" y="520980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4</a:t>
              </a:r>
            </a:p>
          </p:txBody>
        </p:sp>
        <p:sp>
          <p:nvSpPr>
            <p:cNvPr id="95296" name="TextBox 52"/>
            <p:cNvSpPr txBox="1">
              <a:spLocks noChangeArrowheads="1"/>
            </p:cNvSpPr>
            <p:nvPr/>
          </p:nvSpPr>
          <p:spPr bwMode="auto">
            <a:xfrm>
              <a:off x="1259633" y="2838778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4</a:t>
              </a:r>
            </a:p>
          </p:txBody>
        </p:sp>
        <p:sp>
          <p:nvSpPr>
            <p:cNvPr id="95297" name="TextBox 53"/>
            <p:cNvSpPr txBox="1">
              <a:spLocks noChangeArrowheads="1"/>
            </p:cNvSpPr>
            <p:nvPr/>
          </p:nvSpPr>
          <p:spPr bwMode="auto">
            <a:xfrm>
              <a:off x="3614392" y="6051105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4</a:t>
              </a:r>
            </a:p>
          </p:txBody>
        </p:sp>
        <p:sp>
          <p:nvSpPr>
            <p:cNvPr id="95298" name="TextBox 54"/>
            <p:cNvSpPr txBox="1">
              <a:spLocks noChangeArrowheads="1"/>
            </p:cNvSpPr>
            <p:nvPr/>
          </p:nvSpPr>
          <p:spPr bwMode="auto">
            <a:xfrm>
              <a:off x="1763689" y="4149081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1</a:t>
              </a:r>
            </a:p>
          </p:txBody>
        </p:sp>
        <p:sp>
          <p:nvSpPr>
            <p:cNvPr id="95299" name="TextBox 55"/>
            <p:cNvSpPr txBox="1">
              <a:spLocks noChangeArrowheads="1"/>
            </p:cNvSpPr>
            <p:nvPr/>
          </p:nvSpPr>
          <p:spPr bwMode="auto">
            <a:xfrm>
              <a:off x="3455234" y="836713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1</a:t>
              </a:r>
            </a:p>
          </p:txBody>
        </p:sp>
        <p:sp>
          <p:nvSpPr>
            <p:cNvPr id="95300" name="TextBox 56"/>
            <p:cNvSpPr txBox="1">
              <a:spLocks noChangeArrowheads="1"/>
            </p:cNvSpPr>
            <p:nvPr/>
          </p:nvSpPr>
          <p:spPr bwMode="auto">
            <a:xfrm>
              <a:off x="1835697" y="2708921"/>
              <a:ext cx="415332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5</a:t>
              </a:r>
            </a:p>
          </p:txBody>
        </p:sp>
        <p:sp>
          <p:nvSpPr>
            <p:cNvPr id="95301" name="TextBox 57"/>
            <p:cNvSpPr txBox="1">
              <a:spLocks noChangeArrowheads="1"/>
            </p:cNvSpPr>
            <p:nvPr/>
          </p:nvSpPr>
          <p:spPr bwMode="auto">
            <a:xfrm>
              <a:off x="6876257" y="3933057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4</a:t>
              </a:r>
            </a:p>
          </p:txBody>
        </p:sp>
        <p:sp>
          <p:nvSpPr>
            <p:cNvPr id="95302" name="TextBox 58"/>
            <p:cNvSpPr txBox="1">
              <a:spLocks noChangeArrowheads="1"/>
            </p:cNvSpPr>
            <p:nvPr/>
          </p:nvSpPr>
          <p:spPr bwMode="auto">
            <a:xfrm>
              <a:off x="6335554" y="4126442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5</a:t>
              </a:r>
            </a:p>
          </p:txBody>
        </p:sp>
        <p:sp>
          <p:nvSpPr>
            <p:cNvPr id="95303" name="TextBox 59"/>
            <p:cNvSpPr txBox="1">
              <a:spLocks noChangeArrowheads="1"/>
            </p:cNvSpPr>
            <p:nvPr/>
          </p:nvSpPr>
          <p:spPr bwMode="auto">
            <a:xfrm>
              <a:off x="4853604" y="866529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5</a:t>
              </a:r>
            </a:p>
          </p:txBody>
        </p:sp>
        <p:sp>
          <p:nvSpPr>
            <p:cNvPr id="95304" name="TextBox 60"/>
            <p:cNvSpPr txBox="1">
              <a:spLocks noChangeArrowheads="1"/>
            </p:cNvSpPr>
            <p:nvPr/>
          </p:nvSpPr>
          <p:spPr bwMode="auto">
            <a:xfrm>
              <a:off x="3684760" y="404665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2</a:t>
              </a:r>
            </a:p>
          </p:txBody>
        </p:sp>
        <p:sp>
          <p:nvSpPr>
            <p:cNvPr id="95305" name="TextBox 61"/>
            <p:cNvSpPr txBox="1">
              <a:spLocks noChangeArrowheads="1"/>
            </p:cNvSpPr>
            <p:nvPr/>
          </p:nvSpPr>
          <p:spPr bwMode="auto">
            <a:xfrm>
              <a:off x="4743241" y="6051105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2</a:t>
              </a:r>
            </a:p>
          </p:txBody>
        </p:sp>
        <p:sp>
          <p:nvSpPr>
            <p:cNvPr id="95306" name="TextBox 62"/>
            <p:cNvSpPr txBox="1">
              <a:spLocks noChangeArrowheads="1"/>
            </p:cNvSpPr>
            <p:nvPr/>
          </p:nvSpPr>
          <p:spPr bwMode="auto">
            <a:xfrm>
              <a:off x="4853604" y="5539553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1</a:t>
              </a:r>
            </a:p>
          </p:txBody>
        </p:sp>
        <p:sp>
          <p:nvSpPr>
            <p:cNvPr id="95307" name="TextBox 63"/>
            <p:cNvSpPr txBox="1">
              <a:spLocks noChangeArrowheads="1"/>
            </p:cNvSpPr>
            <p:nvPr/>
          </p:nvSpPr>
          <p:spPr bwMode="auto">
            <a:xfrm>
              <a:off x="2580851" y="5736023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2</a:t>
              </a:r>
            </a:p>
          </p:txBody>
        </p:sp>
        <p:sp>
          <p:nvSpPr>
            <p:cNvPr id="95308" name="TextBox 64"/>
            <p:cNvSpPr txBox="1">
              <a:spLocks noChangeArrowheads="1"/>
            </p:cNvSpPr>
            <p:nvPr/>
          </p:nvSpPr>
          <p:spPr bwMode="auto">
            <a:xfrm>
              <a:off x="1801622" y="5027806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4</a:t>
              </a:r>
            </a:p>
          </p:txBody>
        </p:sp>
        <p:sp>
          <p:nvSpPr>
            <p:cNvPr id="95309" name="TextBox 65"/>
            <p:cNvSpPr txBox="1">
              <a:spLocks noChangeArrowheads="1"/>
            </p:cNvSpPr>
            <p:nvPr/>
          </p:nvSpPr>
          <p:spPr bwMode="auto">
            <a:xfrm>
              <a:off x="1656706" y="5661249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3</a:t>
              </a:r>
            </a:p>
          </p:txBody>
        </p:sp>
        <p:sp>
          <p:nvSpPr>
            <p:cNvPr id="95310" name="TextBox 66"/>
            <p:cNvSpPr txBox="1">
              <a:spLocks noChangeArrowheads="1"/>
            </p:cNvSpPr>
            <p:nvPr/>
          </p:nvSpPr>
          <p:spPr bwMode="auto">
            <a:xfrm>
              <a:off x="1222986" y="3861049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2</a:t>
              </a:r>
            </a:p>
          </p:txBody>
        </p:sp>
        <p:sp>
          <p:nvSpPr>
            <p:cNvPr id="95311" name="TextBox 67"/>
            <p:cNvSpPr txBox="1">
              <a:spLocks noChangeArrowheads="1"/>
            </p:cNvSpPr>
            <p:nvPr/>
          </p:nvSpPr>
          <p:spPr bwMode="auto">
            <a:xfrm>
              <a:off x="6191538" y="2276873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5</a:t>
              </a:r>
            </a:p>
          </p:txBody>
        </p:sp>
        <p:sp>
          <p:nvSpPr>
            <p:cNvPr id="95312" name="TextBox 68"/>
            <p:cNvSpPr txBox="1">
              <a:spLocks noChangeArrowheads="1"/>
            </p:cNvSpPr>
            <p:nvPr/>
          </p:nvSpPr>
          <p:spPr bwMode="auto">
            <a:xfrm>
              <a:off x="5327442" y="1226569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1</a:t>
              </a:r>
            </a:p>
          </p:txBody>
        </p:sp>
        <p:sp>
          <p:nvSpPr>
            <p:cNvPr id="95313" name="TextBox 69"/>
            <p:cNvSpPr txBox="1">
              <a:spLocks noChangeArrowheads="1"/>
            </p:cNvSpPr>
            <p:nvPr/>
          </p:nvSpPr>
          <p:spPr bwMode="auto">
            <a:xfrm>
              <a:off x="5940153" y="980729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2</a:t>
              </a:r>
            </a:p>
          </p:txBody>
        </p:sp>
        <p:sp>
          <p:nvSpPr>
            <p:cNvPr id="95314" name="TextBox 70"/>
            <p:cNvSpPr txBox="1">
              <a:spLocks noChangeArrowheads="1"/>
            </p:cNvSpPr>
            <p:nvPr/>
          </p:nvSpPr>
          <p:spPr bwMode="auto">
            <a:xfrm>
              <a:off x="6516217" y="980729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3</a:t>
              </a:r>
            </a:p>
          </p:txBody>
        </p:sp>
        <p:sp>
          <p:nvSpPr>
            <p:cNvPr id="95315" name="TextBox 71"/>
            <p:cNvSpPr txBox="1">
              <a:spLocks noChangeArrowheads="1"/>
            </p:cNvSpPr>
            <p:nvPr/>
          </p:nvSpPr>
          <p:spPr bwMode="auto">
            <a:xfrm>
              <a:off x="2061365" y="4448358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5</a:t>
              </a:r>
            </a:p>
          </p:txBody>
        </p:sp>
        <p:sp>
          <p:nvSpPr>
            <p:cNvPr id="95316" name="TextBox 72"/>
            <p:cNvSpPr txBox="1">
              <a:spLocks noChangeArrowheads="1"/>
            </p:cNvSpPr>
            <p:nvPr/>
          </p:nvSpPr>
          <p:spPr bwMode="auto">
            <a:xfrm>
              <a:off x="1187624" y="5611895"/>
              <a:ext cx="389615" cy="769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4400"/>
                <a:t>z</a:t>
              </a:r>
            </a:p>
          </p:txBody>
        </p:sp>
        <p:sp>
          <p:nvSpPr>
            <p:cNvPr id="95317" name="TextBox 73"/>
            <p:cNvSpPr txBox="1">
              <a:spLocks noChangeArrowheads="1"/>
            </p:cNvSpPr>
            <p:nvPr/>
          </p:nvSpPr>
          <p:spPr bwMode="auto">
            <a:xfrm>
              <a:off x="4500562" y="6488676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3</a:t>
              </a:r>
            </a:p>
          </p:txBody>
        </p:sp>
        <p:grpSp>
          <p:nvGrpSpPr>
            <p:cNvPr id="95318" name="Group 128"/>
            <p:cNvGrpSpPr>
              <a:grpSpLocks/>
            </p:cNvGrpSpPr>
            <p:nvPr/>
          </p:nvGrpSpPr>
          <p:grpSpPr bwMode="auto">
            <a:xfrm>
              <a:off x="7461371" y="260650"/>
              <a:ext cx="1159780" cy="960584"/>
              <a:chOff x="7715635" y="332656"/>
              <a:chExt cx="1084499" cy="915069"/>
            </a:xfrm>
          </p:grpSpPr>
          <p:sp>
            <p:nvSpPr>
              <p:cNvPr id="90" name="Oval 89"/>
              <p:cNvSpPr>
                <a:spLocks noChangeAspect="1"/>
              </p:cNvSpPr>
              <p:nvPr/>
            </p:nvSpPr>
            <p:spPr>
              <a:xfrm>
                <a:off x="7722505" y="404402"/>
                <a:ext cx="230073" cy="22985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91" name="5-Point Star 90"/>
              <p:cNvSpPr/>
              <p:nvPr/>
            </p:nvSpPr>
            <p:spPr>
              <a:xfrm>
                <a:off x="7715083" y="963923"/>
                <a:ext cx="244915" cy="231370"/>
              </a:xfrm>
              <a:prstGeom prst="star5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95335" name="TextBox 91"/>
              <p:cNvSpPr txBox="1">
                <a:spLocks noChangeArrowheads="1"/>
              </p:cNvSpPr>
              <p:nvPr/>
            </p:nvSpPr>
            <p:spPr bwMode="auto">
              <a:xfrm>
                <a:off x="8128858" y="332656"/>
                <a:ext cx="648072" cy="351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/>
                  <a:t>Au</a:t>
                </a:r>
              </a:p>
            </p:txBody>
          </p:sp>
          <p:sp>
            <p:nvSpPr>
              <p:cNvPr id="95336" name="TextBox 92"/>
              <p:cNvSpPr txBox="1">
                <a:spLocks noChangeArrowheads="1"/>
              </p:cNvSpPr>
              <p:nvPr/>
            </p:nvSpPr>
            <p:spPr bwMode="auto">
              <a:xfrm>
                <a:off x="8152062" y="895893"/>
                <a:ext cx="648072" cy="351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/>
                  <a:t>S</a:t>
                </a:r>
              </a:p>
            </p:txBody>
          </p:sp>
        </p:grpSp>
        <p:sp>
          <p:nvSpPr>
            <p:cNvPr id="95319" name="TextBox 75"/>
            <p:cNvSpPr txBox="1">
              <a:spLocks noChangeArrowheads="1"/>
            </p:cNvSpPr>
            <p:nvPr/>
          </p:nvSpPr>
          <p:spPr bwMode="auto">
            <a:xfrm>
              <a:off x="3707905" y="2420889"/>
              <a:ext cx="144016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4</a:t>
              </a:r>
            </a:p>
          </p:txBody>
        </p:sp>
        <p:sp>
          <p:nvSpPr>
            <p:cNvPr id="95320" name="TextBox 76"/>
            <p:cNvSpPr txBox="1">
              <a:spLocks noChangeArrowheads="1"/>
            </p:cNvSpPr>
            <p:nvPr/>
          </p:nvSpPr>
          <p:spPr bwMode="auto">
            <a:xfrm>
              <a:off x="4572000" y="2420889"/>
              <a:ext cx="288032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1</a:t>
              </a:r>
            </a:p>
          </p:txBody>
        </p:sp>
        <p:sp>
          <p:nvSpPr>
            <p:cNvPr id="95321" name="TextBox 77"/>
            <p:cNvSpPr txBox="1">
              <a:spLocks noChangeArrowheads="1"/>
            </p:cNvSpPr>
            <p:nvPr/>
          </p:nvSpPr>
          <p:spPr bwMode="auto">
            <a:xfrm>
              <a:off x="4572000" y="4365105"/>
              <a:ext cx="288032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2</a:t>
              </a:r>
            </a:p>
          </p:txBody>
        </p:sp>
        <p:sp>
          <p:nvSpPr>
            <p:cNvPr id="95322" name="TextBox 78"/>
            <p:cNvSpPr txBox="1">
              <a:spLocks noChangeArrowheads="1"/>
            </p:cNvSpPr>
            <p:nvPr/>
          </p:nvSpPr>
          <p:spPr bwMode="auto">
            <a:xfrm>
              <a:off x="3707904" y="4355812"/>
              <a:ext cx="288032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3</a:t>
              </a:r>
            </a:p>
          </p:txBody>
        </p:sp>
        <p:sp>
          <p:nvSpPr>
            <p:cNvPr id="95323" name="TextBox 79"/>
            <p:cNvSpPr txBox="1">
              <a:spLocks noChangeArrowheads="1"/>
            </p:cNvSpPr>
            <p:nvPr/>
          </p:nvSpPr>
          <p:spPr bwMode="auto">
            <a:xfrm>
              <a:off x="3200470" y="2915652"/>
              <a:ext cx="216024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5</a:t>
              </a:r>
            </a:p>
          </p:txBody>
        </p:sp>
        <p:sp>
          <p:nvSpPr>
            <p:cNvPr id="95324" name="TextBox 80"/>
            <p:cNvSpPr txBox="1">
              <a:spLocks noChangeArrowheads="1"/>
            </p:cNvSpPr>
            <p:nvPr/>
          </p:nvSpPr>
          <p:spPr bwMode="auto">
            <a:xfrm>
              <a:off x="5119345" y="2915652"/>
              <a:ext cx="216024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6</a:t>
              </a:r>
            </a:p>
          </p:txBody>
        </p:sp>
        <p:sp>
          <p:nvSpPr>
            <p:cNvPr id="95325" name="TextBox 81"/>
            <p:cNvSpPr txBox="1">
              <a:spLocks noChangeArrowheads="1"/>
            </p:cNvSpPr>
            <p:nvPr/>
          </p:nvSpPr>
          <p:spPr bwMode="auto">
            <a:xfrm>
              <a:off x="5110610" y="3854713"/>
              <a:ext cx="252000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7</a:t>
              </a:r>
            </a:p>
          </p:txBody>
        </p:sp>
        <p:sp>
          <p:nvSpPr>
            <p:cNvPr id="95326" name="TextBox 82"/>
            <p:cNvSpPr txBox="1">
              <a:spLocks noChangeArrowheads="1"/>
            </p:cNvSpPr>
            <p:nvPr/>
          </p:nvSpPr>
          <p:spPr bwMode="auto">
            <a:xfrm>
              <a:off x="4355976" y="3284986"/>
              <a:ext cx="504056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i="1"/>
                <a:t>i</a:t>
              </a:r>
            </a:p>
          </p:txBody>
        </p:sp>
        <p:sp>
          <p:nvSpPr>
            <p:cNvPr id="95327" name="TextBox 83"/>
            <p:cNvSpPr txBox="1">
              <a:spLocks noChangeArrowheads="1"/>
            </p:cNvSpPr>
            <p:nvPr/>
          </p:nvSpPr>
          <p:spPr bwMode="auto">
            <a:xfrm>
              <a:off x="3275856" y="3854713"/>
              <a:ext cx="216024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8</a:t>
              </a:r>
            </a:p>
          </p:txBody>
        </p:sp>
        <p:sp>
          <p:nvSpPr>
            <p:cNvPr id="95328" name="TextBox 84"/>
            <p:cNvSpPr txBox="1">
              <a:spLocks noChangeArrowheads="1"/>
            </p:cNvSpPr>
            <p:nvPr/>
          </p:nvSpPr>
          <p:spPr bwMode="auto">
            <a:xfrm>
              <a:off x="4211961" y="4581129"/>
              <a:ext cx="144016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9</a:t>
              </a:r>
            </a:p>
          </p:txBody>
        </p:sp>
        <p:sp>
          <p:nvSpPr>
            <p:cNvPr id="95329" name="TextBox 85"/>
            <p:cNvSpPr txBox="1">
              <a:spLocks noChangeArrowheads="1"/>
            </p:cNvSpPr>
            <p:nvPr/>
          </p:nvSpPr>
          <p:spPr bwMode="auto">
            <a:xfrm>
              <a:off x="2915817" y="3212977"/>
              <a:ext cx="432048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10</a:t>
              </a:r>
            </a:p>
          </p:txBody>
        </p:sp>
        <p:sp>
          <p:nvSpPr>
            <p:cNvPr id="95330" name="TextBox 86"/>
            <p:cNvSpPr txBox="1">
              <a:spLocks noChangeArrowheads="1"/>
            </p:cNvSpPr>
            <p:nvPr/>
          </p:nvSpPr>
          <p:spPr bwMode="auto">
            <a:xfrm>
              <a:off x="4139952" y="2060849"/>
              <a:ext cx="504056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11</a:t>
              </a:r>
            </a:p>
          </p:txBody>
        </p:sp>
        <p:sp>
          <p:nvSpPr>
            <p:cNvPr id="95331" name="TextBox 87"/>
            <p:cNvSpPr txBox="1">
              <a:spLocks noChangeArrowheads="1"/>
            </p:cNvSpPr>
            <p:nvPr/>
          </p:nvSpPr>
          <p:spPr bwMode="auto">
            <a:xfrm>
              <a:off x="5301794" y="3284985"/>
              <a:ext cx="504056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12</a:t>
              </a:r>
            </a:p>
          </p:txBody>
        </p:sp>
        <p:sp>
          <p:nvSpPr>
            <p:cNvPr id="95332" name="TextBox 88"/>
            <p:cNvSpPr txBox="1">
              <a:spLocks noChangeArrowheads="1"/>
            </p:cNvSpPr>
            <p:nvPr/>
          </p:nvSpPr>
          <p:spPr bwMode="auto">
            <a:xfrm>
              <a:off x="2195736" y="836712"/>
              <a:ext cx="72008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i="1"/>
            </a:p>
          </p:txBody>
        </p:sp>
      </p:grpSp>
      <p:sp>
        <p:nvSpPr>
          <p:cNvPr id="113" name="5-Point Star 112"/>
          <p:cNvSpPr/>
          <p:nvPr/>
        </p:nvSpPr>
        <p:spPr>
          <a:xfrm>
            <a:off x="6015038" y="1238250"/>
            <a:ext cx="285750" cy="303213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114" name="5-Point Star 113"/>
          <p:cNvSpPr/>
          <p:nvPr/>
        </p:nvSpPr>
        <p:spPr>
          <a:xfrm>
            <a:off x="1609725" y="5591175"/>
            <a:ext cx="285750" cy="303213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95237" name="TextBox 115"/>
          <p:cNvSpPr txBox="1">
            <a:spLocks noChangeArrowheads="1"/>
          </p:cNvSpPr>
          <p:nvPr/>
        </p:nvSpPr>
        <p:spPr bwMode="auto">
          <a:xfrm>
            <a:off x="0" y="214313"/>
            <a:ext cx="3429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Ligand Exchange &amp; Alloy cluster</a:t>
            </a:r>
          </a:p>
          <a:p>
            <a:pPr eaLnBrk="1" hangingPunct="1"/>
            <a:endParaRPr lang="en-US"/>
          </a:p>
          <a:p>
            <a:pPr eaLnBrk="1" hangingPunct="1"/>
            <a:endParaRPr lang="en-US"/>
          </a:p>
        </p:txBody>
      </p:sp>
      <p:sp>
        <p:nvSpPr>
          <p:cNvPr id="95238" name="TextBox 116"/>
          <p:cNvSpPr txBox="1">
            <a:spLocks noChangeArrowheads="1"/>
          </p:cNvSpPr>
          <p:nvPr/>
        </p:nvSpPr>
        <p:spPr bwMode="auto">
          <a:xfrm>
            <a:off x="0" y="642938"/>
            <a:ext cx="46434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Au</a:t>
            </a:r>
            <a:r>
              <a:rPr lang="en-US" baseline="-25000"/>
              <a:t>24</a:t>
            </a:r>
            <a:r>
              <a:rPr lang="en-US"/>
              <a:t>Pd(SR</a:t>
            </a:r>
            <a:r>
              <a:rPr lang="en-US" baseline="-25000"/>
              <a:t>1</a:t>
            </a:r>
            <a:r>
              <a:rPr lang="en-US"/>
              <a:t>)</a:t>
            </a:r>
            <a:r>
              <a:rPr lang="en-US" baseline="-25000"/>
              <a:t>10</a:t>
            </a:r>
            <a:r>
              <a:rPr lang="en-US"/>
              <a:t>(SR</a:t>
            </a:r>
            <a:r>
              <a:rPr lang="en-US" baseline="-25000"/>
              <a:t>2</a:t>
            </a:r>
            <a:r>
              <a:rPr lang="en-US"/>
              <a:t>)</a:t>
            </a:r>
            <a:r>
              <a:rPr lang="en-US" baseline="-25000"/>
              <a:t>8</a:t>
            </a:r>
            <a:r>
              <a:rPr lang="en-US"/>
              <a:t>     isomer 1 (cis)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 b="1"/>
              <a:t>1, 5-(SBB)</a:t>
            </a:r>
            <a:r>
              <a:rPr lang="en-US" b="1" baseline="-25000"/>
              <a:t>10</a:t>
            </a:r>
            <a:r>
              <a:rPr lang="en-US" b="1"/>
              <a:t>, 3-(SC</a:t>
            </a:r>
            <a:r>
              <a:rPr lang="en-US" b="1" baseline="-25000"/>
              <a:t>6</a:t>
            </a:r>
            <a:r>
              <a:rPr lang="en-US" b="1"/>
              <a:t>H</a:t>
            </a:r>
            <a:r>
              <a:rPr lang="en-US" b="1" baseline="-25000"/>
              <a:t>12</a:t>
            </a:r>
            <a:r>
              <a:rPr lang="en-US" b="1"/>
              <a:t>)</a:t>
            </a:r>
            <a:r>
              <a:rPr lang="en-US" b="1" baseline="-25000"/>
              <a:t>8</a:t>
            </a:r>
          </a:p>
          <a:p>
            <a:pPr eaLnBrk="1" hangingPunct="1"/>
            <a:r>
              <a:rPr lang="en-US" b="1"/>
              <a:t>(i, 1, 2, x2)-palladoauro-25 asp (-1)</a:t>
            </a:r>
          </a:p>
          <a:p>
            <a:pPr eaLnBrk="1" hangingPunct="1"/>
            <a:endParaRPr lang="en-US"/>
          </a:p>
        </p:txBody>
      </p:sp>
      <p:grpSp>
        <p:nvGrpSpPr>
          <p:cNvPr id="95239" name="Group 188"/>
          <p:cNvGrpSpPr>
            <a:grpSpLocks/>
          </p:cNvGrpSpPr>
          <p:nvPr/>
        </p:nvGrpSpPr>
        <p:grpSpPr bwMode="auto">
          <a:xfrm>
            <a:off x="6929438" y="4786313"/>
            <a:ext cx="1146175" cy="1420812"/>
            <a:chOff x="383066" y="5093977"/>
            <a:chExt cx="1534670" cy="2327302"/>
          </a:xfrm>
        </p:grpSpPr>
        <p:sp>
          <p:nvSpPr>
            <p:cNvPr id="95240" name="TextBox 118"/>
            <p:cNvSpPr txBox="1">
              <a:spLocks noChangeArrowheads="1"/>
            </p:cNvSpPr>
            <p:nvPr/>
          </p:nvSpPr>
          <p:spPr bwMode="auto">
            <a:xfrm>
              <a:off x="1661959" y="6276777"/>
              <a:ext cx="255777" cy="632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254" tIns="54128" rIns="108254" bIns="541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x</a:t>
              </a:r>
            </a:p>
          </p:txBody>
        </p:sp>
        <p:grpSp>
          <p:nvGrpSpPr>
            <p:cNvPr id="95241" name="Group 187"/>
            <p:cNvGrpSpPr>
              <a:grpSpLocks/>
            </p:cNvGrpSpPr>
            <p:nvPr/>
          </p:nvGrpSpPr>
          <p:grpSpPr bwMode="auto">
            <a:xfrm>
              <a:off x="12590" y="5093977"/>
              <a:ext cx="1118683" cy="1864877"/>
              <a:chOff x="12590" y="5093977"/>
              <a:chExt cx="1118683" cy="1864877"/>
            </a:xfrm>
          </p:grpSpPr>
          <p:grpSp>
            <p:nvGrpSpPr>
              <p:cNvPr id="95243" name="Group 165"/>
              <p:cNvGrpSpPr>
                <a:grpSpLocks/>
              </p:cNvGrpSpPr>
              <p:nvPr/>
            </p:nvGrpSpPr>
            <p:grpSpPr bwMode="auto">
              <a:xfrm>
                <a:off x="12590" y="5594702"/>
                <a:ext cx="1118683" cy="1364152"/>
                <a:chOff x="2013157" y="476672"/>
                <a:chExt cx="1118683" cy="1152128"/>
              </a:xfrm>
            </p:grpSpPr>
            <p:cxnSp>
              <p:nvCxnSpPr>
                <p:cNvPr id="124" name="Straight Connector 123"/>
                <p:cNvCxnSpPr/>
                <p:nvPr/>
              </p:nvCxnSpPr>
              <p:spPr>
                <a:xfrm>
                  <a:off x="2411266" y="477635"/>
                  <a:ext cx="0" cy="720346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  <a:head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 rot="5400000">
                  <a:off x="2771553" y="837694"/>
                  <a:ext cx="0" cy="720573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  <a:head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 flipH="1">
                  <a:off x="2013782" y="1197981"/>
                  <a:ext cx="397483" cy="430451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5244" name="TextBox 122"/>
              <p:cNvSpPr txBox="1">
                <a:spLocks noChangeArrowheads="1"/>
              </p:cNvSpPr>
              <p:nvPr/>
            </p:nvSpPr>
            <p:spPr bwMode="auto">
              <a:xfrm>
                <a:off x="498936" y="5093977"/>
                <a:ext cx="255779" cy="10867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254" tIns="54128" rIns="108254" bIns="54128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/>
                  <a:t>y </a:t>
                </a:r>
              </a:p>
            </p:txBody>
          </p:sp>
        </p:grpSp>
        <p:sp>
          <p:nvSpPr>
            <p:cNvPr id="95242" name="TextBox 120"/>
            <p:cNvSpPr txBox="1">
              <a:spLocks noChangeArrowheads="1"/>
            </p:cNvSpPr>
            <p:nvPr/>
          </p:nvSpPr>
          <p:spPr bwMode="auto">
            <a:xfrm>
              <a:off x="383066" y="6788335"/>
              <a:ext cx="255777" cy="632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254" tIns="54128" rIns="108254" bIns="541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z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C90927-44B0-8340-901B-AF228F29E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1F287-9D60-074F-9A01-B876CAEB639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9722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381000"/>
            <a:ext cx="6910387" cy="597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0" name="TextBox 5"/>
          <p:cNvSpPr txBox="1">
            <a:spLocks noChangeArrowheads="1"/>
          </p:cNvSpPr>
          <p:nvPr/>
        </p:nvSpPr>
        <p:spPr bwMode="auto">
          <a:xfrm>
            <a:off x="1371600" y="6248400"/>
            <a:ext cx="6481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R-(SMe)</a:t>
            </a:r>
            <a:r>
              <a:rPr lang="en-US" sz="1800" baseline="-25000"/>
              <a:t>44</a:t>
            </a:r>
            <a:r>
              <a:rPr lang="en-US" sz="1800"/>
              <a:t>-auro-102 aspicule</a:t>
            </a:r>
            <a:r>
              <a:rPr lang="en-US" sz="1800" b="1"/>
              <a:t>(</a:t>
            </a:r>
            <a:r>
              <a:rPr lang="en-US" sz="1800"/>
              <a:t>0</a:t>
            </a:r>
            <a:r>
              <a:rPr lang="en-US" sz="1800" b="1"/>
              <a:t>)</a:t>
            </a:r>
            <a:r>
              <a:rPr lang="en-US" sz="1800"/>
              <a:t> and L-(SMe)</a:t>
            </a:r>
            <a:r>
              <a:rPr lang="en-US" sz="1800" baseline="-25000"/>
              <a:t>44</a:t>
            </a:r>
            <a:r>
              <a:rPr lang="en-US" sz="1800"/>
              <a:t>-auro-102 aspicule</a:t>
            </a:r>
            <a:r>
              <a:rPr lang="en-US" sz="1800" b="1"/>
              <a:t>(</a:t>
            </a:r>
            <a:r>
              <a:rPr lang="en-US" sz="1800"/>
              <a:t>0</a:t>
            </a:r>
            <a:r>
              <a:rPr lang="en-US" sz="1800" b="1"/>
              <a:t>)</a:t>
            </a:r>
            <a:endParaRPr lang="en-US" sz="18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568CC8-B37A-6342-8A86-04F5737D6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1F287-9D60-074F-9A01-B876CAEB639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Research Data\isotope work\isotope_final_vmd_files\VMDAg25iso\Ag25crystlcopt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20688"/>
            <a:ext cx="578713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05600" y="5410200"/>
            <a:ext cx="1780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</a:t>
            </a:r>
            <a:r>
              <a:rPr lang="en-US" baseline="-25000" dirty="0"/>
              <a:t>25</a:t>
            </a:r>
            <a:r>
              <a:rPr lang="en-US" dirty="0"/>
              <a:t>,</a:t>
            </a:r>
            <a:r>
              <a:rPr lang="en-US" baseline="-25000" dirty="0"/>
              <a:t> </a:t>
            </a:r>
            <a:r>
              <a:rPr lang="en-US" dirty="0"/>
              <a:t>Ag</a:t>
            </a:r>
            <a:r>
              <a:rPr lang="en-US" baseline="-25000" dirty="0"/>
              <a:t>25</a:t>
            </a:r>
            <a:r>
              <a:rPr lang="en-US" dirty="0"/>
              <a:t>, Ag</a:t>
            </a:r>
            <a:r>
              <a:rPr lang="en-US" baseline="-25000" dirty="0"/>
              <a:t>29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75B375-EBFE-1049-B2CD-EB806E2DB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50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58" y="304800"/>
            <a:ext cx="9518842" cy="6324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A581DF-1090-7A49-A757-5FADCF334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1F287-9D60-074F-9A01-B876CAEB6399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538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392CE5-F9C2-BD44-962E-0F278A7DB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52400"/>
            <a:ext cx="5829300" cy="63356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60270C-BBBD-044B-B138-3F2F87C214EB}"/>
              </a:ext>
            </a:extLst>
          </p:cNvPr>
          <p:cNvSpPr txBox="1"/>
          <p:nvPr/>
        </p:nvSpPr>
        <p:spPr>
          <a:xfrm>
            <a:off x="4572000" y="6389051"/>
            <a:ext cx="4413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</a:t>
            </a:r>
            <a:r>
              <a:rPr lang="en-US" dirty="0" err="1"/>
              <a:t>Neumaier</a:t>
            </a:r>
            <a:r>
              <a:rPr lang="en-US" dirty="0"/>
              <a:t>,</a:t>
            </a:r>
            <a:r>
              <a:rPr lang="en-US" b="1" dirty="0"/>
              <a:t> </a:t>
            </a:r>
            <a:r>
              <a:rPr lang="en-US" dirty="0"/>
              <a:t>A. </a:t>
            </a:r>
            <a:r>
              <a:rPr lang="en-US" dirty="0" err="1"/>
              <a:t>Baksi</a:t>
            </a:r>
            <a:r>
              <a:rPr lang="en-US" dirty="0"/>
              <a:t>, et. al.</a:t>
            </a:r>
            <a:r>
              <a:rPr lang="en-US" baseline="-25000" dirty="0"/>
              <a:t>, </a:t>
            </a:r>
            <a:r>
              <a:rPr lang="en-US" i="1" dirty="0"/>
              <a:t>JACS</a:t>
            </a:r>
            <a:r>
              <a:rPr lang="en-US" dirty="0"/>
              <a:t> 2021</a:t>
            </a:r>
            <a:endParaRPr lang="en-IN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E18C86-2343-2A45-96AC-EE80FA1B6996}"/>
              </a:ext>
            </a:extLst>
          </p:cNvPr>
          <p:cNvSpPr txBox="1"/>
          <p:nvPr/>
        </p:nvSpPr>
        <p:spPr>
          <a:xfrm>
            <a:off x="304800" y="6204385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Manfred </a:t>
            </a:r>
            <a:r>
              <a:rPr lang="en-US" dirty="0" err="1"/>
              <a:t>Kappes</a:t>
            </a:r>
            <a:r>
              <a:rPr lang="en-US" dirty="0"/>
              <a:t>, KIT</a:t>
            </a:r>
          </a:p>
        </p:txBody>
      </p:sp>
    </p:spTree>
    <p:extLst>
      <p:ext uri="{BB962C8B-B14F-4D97-AF65-F5344CB8AC3E}">
        <p14:creationId xmlns:p14="http://schemas.microsoft.com/office/powerpoint/2010/main" val="27733025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2DC1F4-9E40-C247-8C9B-27D716CD5B11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40" y="176212"/>
            <a:ext cx="5760720" cy="65055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FD5A7C-88AA-9246-A4BB-D0BDD7B12743}"/>
              </a:ext>
            </a:extLst>
          </p:cNvPr>
          <p:cNvSpPr txBox="1"/>
          <p:nvPr/>
        </p:nvSpPr>
        <p:spPr>
          <a:xfrm>
            <a:off x="6477000" y="5257800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CID data of [Au25Ag25]</a:t>
            </a:r>
            <a:r>
              <a:rPr lang="en-US" baseline="30000" dirty="0"/>
              <a:t>2-</a:t>
            </a:r>
          </a:p>
        </p:txBody>
      </p:sp>
    </p:spTree>
    <p:extLst>
      <p:ext uri="{BB962C8B-B14F-4D97-AF65-F5344CB8AC3E}">
        <p14:creationId xmlns:p14="http://schemas.microsoft.com/office/powerpoint/2010/main" val="32580147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APRI CHAKRABORTY\Desktop\slid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731415"/>
            <a:ext cx="8405813" cy="5649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02837" y="188640"/>
            <a:ext cx="6065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Kinetics of the exchange (monitored on the Ag</a:t>
            </a:r>
            <a:r>
              <a:rPr lang="en-IN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en-I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side)</a:t>
            </a:r>
          </a:p>
        </p:txBody>
      </p:sp>
    </p:spTree>
    <p:extLst>
      <p:ext uri="{BB962C8B-B14F-4D97-AF65-F5344CB8AC3E}">
        <p14:creationId xmlns:p14="http://schemas.microsoft.com/office/powerpoint/2010/main" val="34482583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Box 3"/>
          <p:cNvSpPr txBox="1">
            <a:spLocks noChangeArrowheads="1"/>
          </p:cNvSpPr>
          <p:nvPr/>
        </p:nvSpPr>
        <p:spPr bwMode="auto">
          <a:xfrm>
            <a:off x="2286000" y="2971800"/>
            <a:ext cx="48328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dirty="0"/>
              <a:t>Expanding reactions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EF612E-08C2-994C-B72D-32D9BB3EF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1F287-9D60-074F-9A01-B876CAEB6399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9419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418093-F9E5-CB4C-8B82-4EFE167FE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D07EA9-FCA1-4E4E-B3C1-C9EFD8A4F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95400"/>
            <a:ext cx="7598229" cy="620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8106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0918" y="685800"/>
            <a:ext cx="8829675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Interparticle Reactions Forming Product Co-Crystals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A5C0BC-05DB-EC4E-B62D-45E5AAB71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18295"/>
            <a:ext cx="8229600" cy="533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651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643" y="1628121"/>
            <a:ext cx="4572000" cy="388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719023"/>
            <a:ext cx="3657600" cy="3419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905000" y="838200"/>
            <a:ext cx="5527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Ag</a:t>
            </a:r>
            <a:r>
              <a:rPr lang="en-US" sz="2800" baseline="-25000" dirty="0"/>
              <a:t>40</a:t>
            </a:r>
            <a:r>
              <a:rPr lang="en-US" sz="2800" dirty="0"/>
              <a:t> and Ag</a:t>
            </a:r>
            <a:r>
              <a:rPr lang="en-US" sz="2800" baseline="-25000" dirty="0"/>
              <a:t>46</a:t>
            </a:r>
            <a:r>
              <a:rPr lang="en-US" sz="2800" dirty="0"/>
              <a:t> with the same shell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5000" y="5715000"/>
            <a:ext cx="5535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</a:t>
            </a:r>
            <a:r>
              <a:rPr lang="en-US" dirty="0" err="1"/>
              <a:t>Bodiuzzaman</a:t>
            </a:r>
            <a:r>
              <a:rPr lang="en-US" dirty="0"/>
              <a:t>, et. al. </a:t>
            </a:r>
            <a:r>
              <a:rPr lang="en-US" i="1" dirty="0" err="1"/>
              <a:t>Angew</a:t>
            </a:r>
            <a:r>
              <a:rPr lang="en-US" i="1" dirty="0"/>
              <a:t>. Chem. Int. Ed.</a:t>
            </a:r>
            <a:r>
              <a:rPr lang="en-US" dirty="0"/>
              <a:t> </a:t>
            </a:r>
            <a:r>
              <a:rPr lang="en-US" b="1" dirty="0"/>
              <a:t>2018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47D19F-4D07-B94E-AC17-80BD38B918DE}"/>
              </a:ext>
            </a:extLst>
          </p:cNvPr>
          <p:cNvSpPr txBox="1"/>
          <p:nvPr/>
        </p:nvSpPr>
        <p:spPr>
          <a:xfrm>
            <a:off x="228600" y="307424"/>
            <a:ext cx="1983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Co-crystals</a:t>
            </a:r>
          </a:p>
        </p:txBody>
      </p:sp>
    </p:spTree>
    <p:extLst>
      <p:ext uri="{BB962C8B-B14F-4D97-AF65-F5344CB8AC3E}">
        <p14:creationId xmlns:p14="http://schemas.microsoft.com/office/powerpoint/2010/main" val="13064771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3" t="74145" r="47310" b="4303"/>
          <a:stretch/>
        </p:blipFill>
        <p:spPr>
          <a:xfrm>
            <a:off x="2971800" y="2514600"/>
            <a:ext cx="1600200" cy="2133600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4" t="74089" r="42614" b="945"/>
          <a:stretch/>
        </p:blipFill>
        <p:spPr>
          <a:xfrm>
            <a:off x="4876800" y="2514600"/>
            <a:ext cx="1600200" cy="2135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00928" y="1772652"/>
            <a:ext cx="46025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Atom transfer dynamics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19400" y="5334000"/>
            <a:ext cx="3965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They are indeed molecules!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35F5F0-43B6-7049-B137-479FDC794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1F287-9D60-074F-9A01-B876CAEB6399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84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1870922"/>
            <a:ext cx="9372600" cy="301857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ACA076-FB31-BE47-8A67-0EFEC0874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1F287-9D60-074F-9A01-B876CAEB6399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24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8599314" cy="399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extBox 2"/>
          <p:cNvSpPr txBox="1">
            <a:spLocks noChangeArrowheads="1"/>
          </p:cNvSpPr>
          <p:nvPr/>
        </p:nvSpPr>
        <p:spPr bwMode="auto">
          <a:xfrm>
            <a:off x="1600200" y="2590800"/>
            <a:ext cx="3733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/>
              <a:t>Au</a:t>
            </a:r>
            <a:r>
              <a:rPr lang="en-US" sz="1800" b="1" baseline="-25000" dirty="0"/>
              <a:t>25</a:t>
            </a:r>
            <a:r>
              <a:rPr lang="en-US" sz="1800" b="1" dirty="0"/>
              <a:t>L</a:t>
            </a:r>
            <a:r>
              <a:rPr lang="en-US" sz="1800" b="1" baseline="-25000" dirty="0"/>
              <a:t>18</a:t>
            </a:r>
            <a:r>
              <a:rPr lang="en-US" sz="1800" b="1" baseline="30000" dirty="0"/>
              <a:t>-</a:t>
            </a:r>
          </a:p>
        </p:txBody>
      </p:sp>
      <p:pic>
        <p:nvPicPr>
          <p:cNvPr id="4" name="Picture 2" descr="F:\Research Data\isotope work\isotope_final_vmd_files\VMDAg25iso\Ag25crystlcopt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688" y="2133600"/>
            <a:ext cx="2287512" cy="213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9807295"/>
              </p:ext>
            </p:extLst>
          </p:nvPr>
        </p:nvGraphicFramePr>
        <p:xfrm>
          <a:off x="460984" y="1143000"/>
          <a:ext cx="6244616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Graph" r:id="rId5" imgW="3906520" imgH="3003973" progId="Origin50.Graph">
                  <p:embed/>
                </p:oleObj>
              </mc:Choice>
              <mc:Fallback>
                <p:oleObj name="Graph" r:id="rId5" imgW="3906520" imgH="3003973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984" y="1143000"/>
                        <a:ext cx="6244616" cy="480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E482CF-5BED-3F4E-B714-D1AF784A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5940425"/>
            <a:ext cx="2133600" cy="476250"/>
          </a:xfrm>
        </p:spPr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1AC018-1509-4943-9E2F-DE49565E95F2}"/>
              </a:ext>
            </a:extLst>
          </p:cNvPr>
          <p:cNvSpPr txBox="1"/>
          <p:nvPr/>
        </p:nvSpPr>
        <p:spPr>
          <a:xfrm>
            <a:off x="228600" y="924580"/>
            <a:ext cx="5945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Molecular formula, Molecular weight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51351D-2780-9945-BB88-CB7AC532A2F3}"/>
              </a:ext>
            </a:extLst>
          </p:cNvPr>
          <p:cNvSpPr txBox="1"/>
          <p:nvPr/>
        </p:nvSpPr>
        <p:spPr>
          <a:xfrm>
            <a:off x="685800" y="3431613"/>
            <a:ext cx="12121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Au</a:t>
            </a:r>
            <a:r>
              <a:rPr lang="en-US" baseline="-25000" dirty="0">
                <a:solidFill>
                  <a:srgbClr val="C00000"/>
                </a:solidFill>
              </a:rPr>
              <a:t>38</a:t>
            </a:r>
            <a:r>
              <a:rPr lang="en-US" dirty="0">
                <a:solidFill>
                  <a:srgbClr val="C00000"/>
                </a:solidFill>
              </a:rPr>
              <a:t>SR</a:t>
            </a:r>
            <a:r>
              <a:rPr lang="en-US" baseline="-25000" dirty="0">
                <a:solidFill>
                  <a:srgbClr val="C00000"/>
                </a:solidFill>
              </a:rPr>
              <a:t>24</a:t>
            </a:r>
          </a:p>
          <a:p>
            <a:r>
              <a:rPr lang="en-US" dirty="0">
                <a:solidFill>
                  <a:srgbClr val="C00000"/>
                </a:solidFill>
              </a:rPr>
              <a:t>Au</a:t>
            </a:r>
            <a:r>
              <a:rPr lang="en-US" baseline="-25000" dirty="0">
                <a:solidFill>
                  <a:srgbClr val="C00000"/>
                </a:solidFill>
              </a:rPr>
              <a:t>102</a:t>
            </a:r>
            <a:r>
              <a:rPr lang="en-US" dirty="0">
                <a:solidFill>
                  <a:srgbClr val="C00000"/>
                </a:solidFill>
              </a:rPr>
              <a:t>SR</a:t>
            </a:r>
            <a:r>
              <a:rPr lang="en-US" baseline="-25000" dirty="0">
                <a:solidFill>
                  <a:srgbClr val="C00000"/>
                </a:solidFill>
              </a:rPr>
              <a:t>44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37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219200"/>
            <a:ext cx="891540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33400" y="5486400"/>
            <a:ext cx="8340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400" dirty="0">
                <a:latin typeface="Arial" pitchFamily="34" charset="0"/>
                <a:cs typeface="Arial" pitchFamily="34" charset="0"/>
              </a:rPr>
              <a:t>ESI MS of  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A) </a:t>
            </a:r>
            <a:r>
              <a:rPr lang="en-IN" sz="1400" baseline="30000" dirty="0">
                <a:latin typeface="Arial" pitchFamily="34" charset="0"/>
                <a:cs typeface="Arial" pitchFamily="34" charset="0"/>
              </a:rPr>
              <a:t>107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Ag</a:t>
            </a:r>
            <a:r>
              <a:rPr lang="en-IN" sz="1400" baseline="-25000" dirty="0">
                <a:latin typeface="Arial" pitchFamily="34" charset="0"/>
                <a:cs typeface="Arial" pitchFamily="34" charset="0"/>
              </a:rPr>
              <a:t>25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(DMBT)</a:t>
            </a:r>
            <a:r>
              <a:rPr lang="en-IN" sz="1400" baseline="-25000" dirty="0">
                <a:latin typeface="Arial" pitchFamily="34" charset="0"/>
                <a:cs typeface="Arial" pitchFamily="34" charset="0"/>
              </a:rPr>
              <a:t>18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 and 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B)</a:t>
            </a:r>
            <a:r>
              <a:rPr lang="en-IN" sz="1400" baseline="30000" dirty="0">
                <a:latin typeface="Arial" pitchFamily="34" charset="0"/>
                <a:cs typeface="Arial" pitchFamily="34" charset="0"/>
              </a:rPr>
              <a:t>109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Ag</a:t>
            </a:r>
            <a:r>
              <a:rPr lang="en-IN" sz="1400" baseline="-25000" dirty="0">
                <a:latin typeface="Arial" pitchFamily="34" charset="0"/>
                <a:cs typeface="Arial" pitchFamily="34" charset="0"/>
              </a:rPr>
              <a:t>25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(DMBT)</a:t>
            </a:r>
            <a:r>
              <a:rPr lang="en-IN" sz="1400" baseline="-25000" dirty="0">
                <a:latin typeface="Arial" pitchFamily="34" charset="0"/>
                <a:cs typeface="Arial" pitchFamily="34" charset="0"/>
              </a:rPr>
              <a:t>18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. Insets shows the respective isotope patterns.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AA1743-36EA-3A46-A959-87D8C940B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126BD9-EB9E-954A-9337-9D813F0D632A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49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518"/>
            <a:ext cx="7477705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5926A1-F3B1-934E-B870-B8D6A57AC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18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406" y="836712"/>
            <a:ext cx="5066858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60298" y="6096000"/>
            <a:ext cx="5248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Papri</a:t>
            </a:r>
            <a:r>
              <a:rPr lang="en-US" dirty="0"/>
              <a:t> </a:t>
            </a:r>
            <a:r>
              <a:rPr lang="en-US" dirty="0" err="1"/>
              <a:t>Chakraborty</a:t>
            </a:r>
            <a:r>
              <a:rPr lang="en-US" dirty="0"/>
              <a:t>, et. al. </a:t>
            </a:r>
            <a:r>
              <a:rPr lang="en-US" i="1" dirty="0"/>
              <a:t>Science Advances</a:t>
            </a:r>
            <a:r>
              <a:rPr lang="en-US" dirty="0"/>
              <a:t> 2019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ADC027-07C5-D240-AA4D-63EDC1897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266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00" y="117352"/>
            <a:ext cx="8637180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9F07B5-975E-5D42-BB90-61D1E84EC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259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3124200"/>
            <a:ext cx="6251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Can clusters react with nanoparticles?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320B02-7862-9C45-9DD0-9D467F300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5370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87967" y="5875893"/>
            <a:ext cx="390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Paulami</a:t>
            </a:r>
            <a:r>
              <a:rPr lang="en-US" dirty="0">
                <a:solidFill>
                  <a:srgbClr val="FFFFFF"/>
                </a:solidFill>
              </a:rPr>
              <a:t> Bose et al. </a:t>
            </a:r>
            <a:r>
              <a:rPr lang="en-US" i="1" dirty="0">
                <a:solidFill>
                  <a:srgbClr val="FFFFFF"/>
                </a:solidFill>
              </a:rPr>
              <a:t>Nanoscale</a:t>
            </a:r>
            <a:r>
              <a:rPr lang="en-US" dirty="0">
                <a:solidFill>
                  <a:srgbClr val="FFFFFF"/>
                </a:solidFill>
              </a:rPr>
              <a:t> 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1A163F-5D9A-644D-94D9-9B5067BFF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652C3A-1BFC-B14B-B6DC-A274AF228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06" y="1219200"/>
            <a:ext cx="8860294" cy="440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7108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5" r="2782" b="17795"/>
          <a:stretch/>
        </p:blipFill>
        <p:spPr bwMode="auto">
          <a:xfrm>
            <a:off x="1905000" y="327025"/>
            <a:ext cx="5334000" cy="65309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49AAC9-E374-6344-B178-E40706F44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915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EA91F6-217E-B64D-A82B-0907AABBA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032" y="643466"/>
            <a:ext cx="5403934" cy="557106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480C48-36AC-FE4E-9D91-D0CA3C8EA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C0BB4B0F-3BD5-1F4C-A590-86B8892593A1}" type="slidenum">
              <a:rPr lang="en-US" smtClean="0"/>
              <a:pPr>
                <a:spcAft>
                  <a:spcPts val="600"/>
                </a:spcAft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76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212" y="8140001"/>
            <a:ext cx="1737786" cy="173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91099" y="2053337"/>
            <a:ext cx="6009313" cy="1569306"/>
            <a:chOff x="1691680" y="3429000"/>
            <a:chExt cx="6120334" cy="1598297"/>
          </a:xfrm>
        </p:grpSpPr>
        <p:grpSp>
          <p:nvGrpSpPr>
            <p:cNvPr id="3" name="Group 2"/>
            <p:cNvGrpSpPr/>
            <p:nvPr/>
          </p:nvGrpSpPr>
          <p:grpSpPr>
            <a:xfrm>
              <a:off x="1691680" y="3429000"/>
              <a:ext cx="5904656" cy="1553062"/>
              <a:chOff x="827584" y="2564904"/>
              <a:chExt cx="7118030" cy="1872208"/>
            </a:xfrm>
          </p:grpSpPr>
          <p:pic>
            <p:nvPicPr>
              <p:cNvPr id="5" name="Picture 2" descr="C:\Users\Paulami Bose\Dropbox\Paulami Bose\AgNP_Au25_Reaction_Paper\Proofread\TOC.tif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7584" y="2564904"/>
                <a:ext cx="3740292" cy="18722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6" name="Straight Arrow Connector 5"/>
              <p:cNvCxnSpPr/>
              <p:nvPr/>
            </p:nvCxnSpPr>
            <p:spPr>
              <a:xfrm>
                <a:off x="4716016" y="3429000"/>
                <a:ext cx="1440160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27191" y="2564904"/>
                <a:ext cx="1518423" cy="1570507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6479725" y="4719520"/>
              <a:ext cx="13322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Colloidal crystal</a:t>
              </a:r>
              <a:endParaRPr lang="en-IN" sz="1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610" y="3858800"/>
            <a:ext cx="2138703" cy="2138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6539313" y="1549280"/>
            <a:ext cx="2464754" cy="2200454"/>
            <a:chOff x="0" y="906780"/>
            <a:chExt cx="3055620" cy="272796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58" t="6136" r="10570" b="7286"/>
            <a:stretch/>
          </p:blipFill>
          <p:spPr bwMode="auto">
            <a:xfrm>
              <a:off x="0" y="906780"/>
              <a:ext cx="3055620" cy="2727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35496" y="3542536"/>
              <a:ext cx="86409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34759" y="3209931"/>
              <a:ext cx="5068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prstClr val="white"/>
                  </a:solidFill>
                </a:rPr>
                <a:t>1 µm</a:t>
              </a:r>
              <a:endParaRPr lang="en-IN" sz="12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199" y="8147335"/>
            <a:ext cx="1762385" cy="176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6569839" y="3858800"/>
            <a:ext cx="2377552" cy="2155420"/>
            <a:chOff x="6458252" y="2852935"/>
            <a:chExt cx="2597258" cy="2354598"/>
          </a:xfrm>
        </p:grpSpPr>
        <p:pic>
          <p:nvPicPr>
            <p:cNvPr id="10247" name="Picture 7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8" t="19377" r="18778" b="18718"/>
            <a:stretch/>
          </p:blipFill>
          <p:spPr bwMode="auto">
            <a:xfrm>
              <a:off x="6458252" y="2852935"/>
              <a:ext cx="2597258" cy="2354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Straight Connector 17"/>
            <p:cNvCxnSpPr/>
            <p:nvPr/>
          </p:nvCxnSpPr>
          <p:spPr>
            <a:xfrm>
              <a:off x="6558687" y="5095019"/>
              <a:ext cx="1445498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6660232" y="4810596"/>
              <a:ext cx="6639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prstClr val="white"/>
                  </a:solidFill>
                </a:rPr>
                <a:t>100 µm</a:t>
              </a:r>
              <a:endParaRPr lang="en-IN" sz="1200" dirty="0">
                <a:solidFill>
                  <a:prstClr val="white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370956" y="908720"/>
            <a:ext cx="6602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prstClr val="black"/>
                </a:solidFill>
              </a:rPr>
              <a:t>Interparticle reactions routed crystallization of nanoparticles</a:t>
            </a:r>
            <a:endParaRPr lang="en-IN" sz="2000" b="1" i="1" dirty="0">
              <a:solidFill>
                <a:prstClr val="black"/>
              </a:solidFill>
            </a:endParaRPr>
          </a:p>
        </p:txBody>
      </p:sp>
      <p:pic>
        <p:nvPicPr>
          <p:cNvPr id="10250" name="Picture 1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6" r="16462"/>
          <a:stretch/>
        </p:blipFill>
        <p:spPr bwMode="auto">
          <a:xfrm>
            <a:off x="91764" y="3848556"/>
            <a:ext cx="4304059" cy="216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29035" y="1988840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A</a:t>
            </a:r>
            <a:endParaRPr lang="en-IN" b="1" dirty="0">
              <a:solidFill>
                <a:prstClr val="black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92499" y="1965980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B</a:t>
            </a:r>
            <a:endParaRPr lang="en-IN" b="1" dirty="0">
              <a:solidFill>
                <a:prstClr val="black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583552" y="198072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</a:t>
            </a:r>
            <a:endParaRPr lang="en-IN" b="1" dirty="0">
              <a:solidFill>
                <a:prstClr val="black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399522" y="3835940"/>
            <a:ext cx="279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prstClr val="white"/>
                </a:solidFill>
              </a:rPr>
              <a:t>C</a:t>
            </a:r>
            <a:endParaRPr lang="en-IN" sz="1400" b="1" dirty="0">
              <a:solidFill>
                <a:prstClr val="white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DB61EE-F222-2D47-AFD5-D35854874A89}"/>
              </a:ext>
            </a:extLst>
          </p:cNvPr>
          <p:cNvSpPr txBox="1"/>
          <p:nvPr/>
        </p:nvSpPr>
        <p:spPr>
          <a:xfrm>
            <a:off x="5029404" y="6106569"/>
            <a:ext cx="351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Paulami</a:t>
            </a:r>
            <a:r>
              <a:rPr lang="en-US" dirty="0"/>
              <a:t> Bose et al. Unpublished</a:t>
            </a:r>
          </a:p>
        </p:txBody>
      </p:sp>
    </p:spTree>
    <p:extLst>
      <p:ext uri="{BB962C8B-B14F-4D97-AF65-F5344CB8AC3E}">
        <p14:creationId xmlns:p14="http://schemas.microsoft.com/office/powerpoint/2010/main" val="11835204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282700"/>
            <a:ext cx="7993372" cy="4356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55222" y="990600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609600"/>
            <a:ext cx="1422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Outlook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31D10F-54AD-054F-80AF-99C6C4B5D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27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96A96B-0F8F-46E7-B670-D6EA59E50F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2290" y="-526719"/>
            <a:ext cx="9846290" cy="738471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9EB461-8BBA-0448-B154-397BBC974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1F287-9D60-074F-9A01-B876CAEB639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1F56D5-3807-F545-A2D7-1BEEF6C08C3A}"/>
              </a:ext>
            </a:extLst>
          </p:cNvPr>
          <p:cNvSpPr txBox="1"/>
          <p:nvPr/>
        </p:nvSpPr>
        <p:spPr>
          <a:xfrm>
            <a:off x="838200" y="914400"/>
            <a:ext cx="52020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They make high quality crystals</a:t>
            </a:r>
          </a:p>
        </p:txBody>
      </p:sp>
    </p:spTree>
    <p:extLst>
      <p:ext uri="{BB962C8B-B14F-4D97-AF65-F5344CB8AC3E}">
        <p14:creationId xmlns:p14="http://schemas.microsoft.com/office/powerpoint/2010/main" val="11392523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E10830F-34F1-7748-8632-221465CFC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86" y="1453243"/>
            <a:ext cx="4406900" cy="439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2DCE6-1351-6F48-B1B3-1BB23CCC1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1F287-9D60-074F-9A01-B876CAEB6399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B30810-8C96-2D4B-905A-1584820FB386}"/>
              </a:ext>
            </a:extLst>
          </p:cNvPr>
          <p:cNvSpPr txBox="1"/>
          <p:nvPr/>
        </p:nvSpPr>
        <p:spPr>
          <a:xfrm>
            <a:off x="533400" y="706735"/>
            <a:ext cx="5006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Molecules and their properties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CAC9D1-D734-1D47-9C29-3AD4E8303BA5}"/>
              </a:ext>
            </a:extLst>
          </p:cNvPr>
          <p:cNvSpPr txBox="1"/>
          <p:nvPr/>
        </p:nvSpPr>
        <p:spPr>
          <a:xfrm>
            <a:off x="5181600" y="1453243"/>
            <a:ext cx="3749744" cy="45243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Molecular formula</a:t>
            </a:r>
          </a:p>
          <a:p>
            <a:r>
              <a:rPr lang="en-US" dirty="0">
                <a:solidFill>
                  <a:srgbClr val="C00000"/>
                </a:solidFill>
              </a:rPr>
              <a:t>Molecular weight</a:t>
            </a:r>
          </a:p>
          <a:p>
            <a:r>
              <a:rPr lang="en-US" dirty="0">
                <a:solidFill>
                  <a:srgbClr val="C00000"/>
                </a:solidFill>
              </a:rPr>
              <a:t>Molecular structure</a:t>
            </a:r>
          </a:p>
          <a:p>
            <a:r>
              <a:rPr lang="en-US" dirty="0">
                <a:solidFill>
                  <a:srgbClr val="C00000"/>
                </a:solidFill>
              </a:rPr>
              <a:t>Molecular absorption and emission</a:t>
            </a:r>
          </a:p>
          <a:p>
            <a:r>
              <a:rPr lang="en-US" dirty="0">
                <a:solidFill>
                  <a:srgbClr val="C00000"/>
                </a:solidFill>
              </a:rPr>
              <a:t>Molecular reactions</a:t>
            </a:r>
          </a:p>
          <a:p>
            <a:r>
              <a:rPr lang="en-US" dirty="0">
                <a:solidFill>
                  <a:srgbClr val="C00000"/>
                </a:solidFill>
              </a:rPr>
              <a:t>Molecular assembly</a:t>
            </a:r>
          </a:p>
          <a:p>
            <a:r>
              <a:rPr lang="en-US" dirty="0">
                <a:solidFill>
                  <a:srgbClr val="C00000"/>
                </a:solidFill>
              </a:rPr>
              <a:t>Molecular co-crystals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------</a:t>
            </a:r>
          </a:p>
          <a:p>
            <a:r>
              <a:rPr lang="en-US" dirty="0">
                <a:solidFill>
                  <a:srgbClr val="C00000"/>
                </a:solidFill>
              </a:rPr>
              <a:t>Phases - phase transitions</a:t>
            </a:r>
          </a:p>
          <a:p>
            <a:r>
              <a:rPr lang="en-US" dirty="0">
                <a:solidFill>
                  <a:srgbClr val="C00000"/>
                </a:solidFill>
              </a:rPr>
              <a:t>Physical properties</a:t>
            </a:r>
          </a:p>
          <a:p>
            <a:r>
              <a:rPr lang="en-US" dirty="0">
                <a:solidFill>
                  <a:srgbClr val="C00000"/>
                </a:solidFill>
              </a:rPr>
              <a:t>	Electrical, magnetic</a:t>
            </a:r>
          </a:p>
          <a:p>
            <a:r>
              <a:rPr lang="en-US" dirty="0">
                <a:solidFill>
                  <a:srgbClr val="C00000"/>
                </a:solidFill>
              </a:rPr>
              <a:t>Mechanical properties</a:t>
            </a:r>
          </a:p>
          <a:p>
            <a:r>
              <a:rPr lang="en-US" dirty="0">
                <a:solidFill>
                  <a:srgbClr val="C00000"/>
                </a:solidFill>
              </a:rPr>
              <a:t>Electrochemical properties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Future?</a:t>
            </a:r>
          </a:p>
        </p:txBody>
      </p:sp>
    </p:spTree>
    <p:extLst>
      <p:ext uri="{BB962C8B-B14F-4D97-AF65-F5344CB8AC3E}">
        <p14:creationId xmlns:p14="http://schemas.microsoft.com/office/powerpoint/2010/main" val="17216703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819400" y="3886200"/>
            <a:ext cx="4267200" cy="2362200"/>
          </a:xfrm>
          <a:prstGeom prst="ellipse">
            <a:avLst/>
          </a:prstGeom>
          <a:solidFill>
            <a:schemeClr val="bg1">
              <a:lumMod val="85000"/>
              <a:alpha val="3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3100"/>
            <a:ext cx="9144000" cy="550384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75AE4D-2BA1-484C-9981-5A5D27017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1402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429000" y="5791200"/>
            <a:ext cx="24791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>
                <a:latin typeface="Arial"/>
                <a:cs typeface="Arial"/>
              </a:rPr>
              <a:t>Thank you all</a:t>
            </a: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0574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TextBox 2"/>
          <p:cNvSpPr txBox="1">
            <a:spLocks noChangeArrowheads="1"/>
          </p:cNvSpPr>
          <p:nvPr/>
        </p:nvSpPr>
        <p:spPr bwMode="auto">
          <a:xfrm>
            <a:off x="1524000" y="3733800"/>
            <a:ext cx="64458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latin typeface="Arial"/>
                <a:cs typeface="Arial"/>
              </a:rPr>
              <a:t>Department of Science and Technology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4419600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B1E25"/>
                </a:solidFill>
              </a:rPr>
              <a:t>Collaborators: Tatsuya </a:t>
            </a:r>
            <a:r>
              <a:rPr lang="en-US" dirty="0" err="1">
                <a:solidFill>
                  <a:srgbClr val="AB1E25"/>
                </a:solidFill>
              </a:rPr>
              <a:t>Tsukuda</a:t>
            </a:r>
            <a:r>
              <a:rPr lang="en-US" dirty="0">
                <a:solidFill>
                  <a:srgbClr val="AB1E25"/>
                </a:solidFill>
              </a:rPr>
              <a:t>, </a:t>
            </a:r>
            <a:r>
              <a:rPr lang="en-US" dirty="0" err="1">
                <a:solidFill>
                  <a:srgbClr val="AB1E25"/>
                </a:solidFill>
              </a:rPr>
              <a:t>Keisaku</a:t>
            </a:r>
            <a:r>
              <a:rPr lang="en-US" dirty="0">
                <a:solidFill>
                  <a:srgbClr val="AB1E25"/>
                </a:solidFill>
              </a:rPr>
              <a:t> Kimura, Yuichi </a:t>
            </a:r>
            <a:r>
              <a:rPr lang="en-US" dirty="0" err="1">
                <a:solidFill>
                  <a:srgbClr val="AB1E25"/>
                </a:solidFill>
              </a:rPr>
              <a:t>Negishi</a:t>
            </a:r>
            <a:r>
              <a:rPr lang="en-US" dirty="0">
                <a:solidFill>
                  <a:srgbClr val="AB1E25"/>
                </a:solidFill>
              </a:rPr>
              <a:t>, Uzi Landman, Rob Whetten, </a:t>
            </a:r>
            <a:r>
              <a:rPr lang="en-US" dirty="0" err="1">
                <a:solidFill>
                  <a:srgbClr val="AB1E25"/>
                </a:solidFill>
              </a:rPr>
              <a:t>Hannu</a:t>
            </a:r>
            <a:r>
              <a:rPr lang="en-US" dirty="0">
                <a:solidFill>
                  <a:srgbClr val="AB1E25"/>
                </a:solidFill>
              </a:rPr>
              <a:t> </a:t>
            </a:r>
            <a:r>
              <a:rPr lang="en-US" dirty="0" err="1">
                <a:solidFill>
                  <a:srgbClr val="AB1E25"/>
                </a:solidFill>
              </a:rPr>
              <a:t>Hakkinen</a:t>
            </a:r>
            <a:r>
              <a:rPr lang="en-US" dirty="0">
                <a:solidFill>
                  <a:srgbClr val="AB1E25"/>
                </a:solidFill>
              </a:rPr>
              <a:t>, Robin Ras, Manfred </a:t>
            </a:r>
            <a:r>
              <a:rPr lang="en-US" dirty="0" err="1">
                <a:solidFill>
                  <a:srgbClr val="AB1E25"/>
                </a:solidFill>
              </a:rPr>
              <a:t>Kappes</a:t>
            </a:r>
            <a:r>
              <a:rPr lang="en-US" dirty="0">
                <a:solidFill>
                  <a:srgbClr val="AB1E25"/>
                </a:solidFill>
              </a:rPr>
              <a:t>, Horst Hahn, Tomas Base, Shiv Khanna, Umesh Waghmare, </a:t>
            </a:r>
            <a:r>
              <a:rPr lang="en-US" dirty="0" err="1">
                <a:solidFill>
                  <a:srgbClr val="AB1E25"/>
                </a:solidFill>
              </a:rPr>
              <a:t>Chandrabhas</a:t>
            </a:r>
            <a:r>
              <a:rPr lang="en-US" dirty="0">
                <a:solidFill>
                  <a:srgbClr val="AB1E25"/>
                </a:solidFill>
              </a:rPr>
              <a:t> Narayana, </a:t>
            </a:r>
            <a:r>
              <a:rPr lang="en-US" dirty="0" err="1">
                <a:solidFill>
                  <a:srgbClr val="AB1E25"/>
                </a:solidFill>
              </a:rPr>
              <a:t>Giridhar</a:t>
            </a:r>
            <a:r>
              <a:rPr lang="en-US" dirty="0">
                <a:solidFill>
                  <a:srgbClr val="AB1E25"/>
                </a:solidFill>
              </a:rPr>
              <a:t> U. Kulkarni, </a:t>
            </a:r>
            <a:r>
              <a:rPr lang="en-US" dirty="0" err="1">
                <a:solidFill>
                  <a:srgbClr val="AB1E25"/>
                </a:solidFill>
              </a:rPr>
              <a:t>Reji</a:t>
            </a:r>
            <a:r>
              <a:rPr lang="en-US" dirty="0">
                <a:solidFill>
                  <a:srgbClr val="AB1E25"/>
                </a:solidFill>
              </a:rPr>
              <a:t> Philip, Vivek Polshettiwar, R. </a:t>
            </a:r>
            <a:r>
              <a:rPr lang="en-US" dirty="0" err="1">
                <a:solidFill>
                  <a:srgbClr val="AB1E25"/>
                </a:solidFill>
              </a:rPr>
              <a:t>Mukhopadhay</a:t>
            </a:r>
            <a:endParaRPr lang="en-US" dirty="0">
              <a:solidFill>
                <a:srgbClr val="AB1E25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192F94-4F83-D648-A40A-E4D3A22BB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Group 4"/>
          <p:cNvGrpSpPr>
            <a:grpSpLocks/>
          </p:cNvGrpSpPr>
          <p:nvPr/>
        </p:nvGrpSpPr>
        <p:grpSpPr bwMode="auto">
          <a:xfrm>
            <a:off x="533400" y="76200"/>
            <a:ext cx="7543800" cy="6705600"/>
            <a:chOff x="533400" y="76200"/>
            <a:chExt cx="7543800" cy="6705600"/>
          </a:xfrm>
        </p:grpSpPr>
        <p:pic>
          <p:nvPicPr>
            <p:cNvPr id="23554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50034"/>
              <a:ext cx="7239000" cy="6631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33400" y="76200"/>
              <a:ext cx="1981200" cy="144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IN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410200" y="5791200"/>
            <a:ext cx="3404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Geometric and electronic shells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49EDAD-DEE2-EB42-9FAC-659346FFA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813A1A-EE80-F848-8A17-707620E471CC}"/>
              </a:ext>
            </a:extLst>
          </p:cNvPr>
          <p:cNvSpPr txBox="1"/>
          <p:nvPr/>
        </p:nvSpPr>
        <p:spPr>
          <a:xfrm>
            <a:off x="533400" y="783771"/>
            <a:ext cx="3244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Molecular structure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698070-960A-854A-85DB-3030A95644F1}"/>
              </a:ext>
            </a:extLst>
          </p:cNvPr>
          <p:cNvSpPr txBox="1"/>
          <p:nvPr/>
        </p:nvSpPr>
        <p:spPr>
          <a:xfrm>
            <a:off x="5791200" y="6172200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Gana</a:t>
            </a:r>
            <a:r>
              <a:rPr lang="en-US" dirty="0"/>
              <a:t> Natarajan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E10830F-34F1-7748-8632-221465CFC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1524000"/>
            <a:ext cx="4406900" cy="439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2DCE6-1351-6F48-B1B3-1BB23CCC1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1F287-9D60-074F-9A01-B876CAEB639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B30810-8C96-2D4B-905A-1584820FB386}"/>
              </a:ext>
            </a:extLst>
          </p:cNvPr>
          <p:cNvSpPr txBox="1"/>
          <p:nvPr/>
        </p:nvSpPr>
        <p:spPr>
          <a:xfrm>
            <a:off x="533400" y="706735"/>
            <a:ext cx="5006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Molecules and their properties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82964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ED43AE-E87F-244F-9C55-B43E72527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898880-78AC-B748-9604-7728C691FA0D}"/>
              </a:ext>
            </a:extLst>
          </p:cNvPr>
          <p:cNvGrpSpPr/>
          <p:nvPr/>
        </p:nvGrpSpPr>
        <p:grpSpPr>
          <a:xfrm>
            <a:off x="914400" y="381000"/>
            <a:ext cx="7525253" cy="6374954"/>
            <a:chOff x="1002828" y="1674688"/>
            <a:chExt cx="7525253" cy="637495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530D862-F7AA-994C-B1D1-1D52EE6958FD}"/>
                </a:ext>
              </a:extLst>
            </p:cNvPr>
            <p:cNvSpPr/>
            <p:nvPr/>
          </p:nvSpPr>
          <p:spPr>
            <a:xfrm>
              <a:off x="1002828" y="1674688"/>
              <a:ext cx="7488000" cy="6374954"/>
            </a:xfrm>
            <a:prstGeom prst="rect">
              <a:avLst/>
            </a:pr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0FC9C44-2E46-1145-9AA9-0BE4C83165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799" t="2890" r="62992" b="63114"/>
            <a:stretch/>
          </p:blipFill>
          <p:spPr>
            <a:xfrm>
              <a:off x="1521084" y="1966527"/>
              <a:ext cx="5686206" cy="4785683"/>
            </a:xfrm>
            <a:prstGeom prst="rect">
              <a:avLst/>
            </a:prstGeom>
          </p:spPr>
        </p:pic>
        <p:sp>
          <p:nvSpPr>
            <p:cNvPr id="6" name="Right Arrow 24">
              <a:extLst>
                <a:ext uri="{FF2B5EF4-FFF2-40B4-BE49-F238E27FC236}">
                  <a16:creationId xmlns:a16="http://schemas.microsoft.com/office/drawing/2014/main" id="{CB4FAD25-AC42-9C4D-B85F-B59BD05690EC}"/>
                </a:ext>
              </a:extLst>
            </p:cNvPr>
            <p:cNvSpPr/>
            <p:nvPr/>
          </p:nvSpPr>
          <p:spPr>
            <a:xfrm rot="19878956">
              <a:off x="1413055" y="3159860"/>
              <a:ext cx="6406028" cy="2189304"/>
            </a:xfrm>
            <a:custGeom>
              <a:avLst/>
              <a:gdLst>
                <a:gd name="connsiteX0" fmla="*/ 0 w 6627159"/>
                <a:gd name="connsiteY0" fmla="*/ 682844 h 2731375"/>
                <a:gd name="connsiteX1" fmla="*/ 5261472 w 6627159"/>
                <a:gd name="connsiteY1" fmla="*/ 682844 h 2731375"/>
                <a:gd name="connsiteX2" fmla="*/ 5261472 w 6627159"/>
                <a:gd name="connsiteY2" fmla="*/ 0 h 2731375"/>
                <a:gd name="connsiteX3" fmla="*/ 6627159 w 6627159"/>
                <a:gd name="connsiteY3" fmla="*/ 1365688 h 2731375"/>
                <a:gd name="connsiteX4" fmla="*/ 5261472 w 6627159"/>
                <a:gd name="connsiteY4" fmla="*/ 2731375 h 2731375"/>
                <a:gd name="connsiteX5" fmla="*/ 5261472 w 6627159"/>
                <a:gd name="connsiteY5" fmla="*/ 2048531 h 2731375"/>
                <a:gd name="connsiteX6" fmla="*/ 0 w 6627159"/>
                <a:gd name="connsiteY6" fmla="*/ 2048531 h 2731375"/>
                <a:gd name="connsiteX7" fmla="*/ 0 w 6627159"/>
                <a:gd name="connsiteY7" fmla="*/ 682844 h 2731375"/>
                <a:gd name="connsiteX0" fmla="*/ 0 w 7581050"/>
                <a:gd name="connsiteY0" fmla="*/ 682844 h 2731375"/>
                <a:gd name="connsiteX1" fmla="*/ 5261472 w 7581050"/>
                <a:gd name="connsiteY1" fmla="*/ 682844 h 2731375"/>
                <a:gd name="connsiteX2" fmla="*/ 5261472 w 7581050"/>
                <a:gd name="connsiteY2" fmla="*/ 0 h 2731375"/>
                <a:gd name="connsiteX3" fmla="*/ 7581050 w 7581050"/>
                <a:gd name="connsiteY3" fmla="*/ 1207814 h 2731375"/>
                <a:gd name="connsiteX4" fmla="*/ 5261472 w 7581050"/>
                <a:gd name="connsiteY4" fmla="*/ 2731375 h 2731375"/>
                <a:gd name="connsiteX5" fmla="*/ 5261472 w 7581050"/>
                <a:gd name="connsiteY5" fmla="*/ 2048531 h 2731375"/>
                <a:gd name="connsiteX6" fmla="*/ 0 w 7581050"/>
                <a:gd name="connsiteY6" fmla="*/ 2048531 h 2731375"/>
                <a:gd name="connsiteX7" fmla="*/ 0 w 7581050"/>
                <a:gd name="connsiteY7" fmla="*/ 682844 h 2731375"/>
                <a:gd name="connsiteX0" fmla="*/ 0 w 8163614"/>
                <a:gd name="connsiteY0" fmla="*/ 682844 h 2731375"/>
                <a:gd name="connsiteX1" fmla="*/ 5261472 w 8163614"/>
                <a:gd name="connsiteY1" fmla="*/ 682844 h 2731375"/>
                <a:gd name="connsiteX2" fmla="*/ 5261472 w 8163614"/>
                <a:gd name="connsiteY2" fmla="*/ 0 h 2731375"/>
                <a:gd name="connsiteX3" fmla="*/ 8163614 w 8163614"/>
                <a:gd name="connsiteY3" fmla="*/ 1125160 h 2731375"/>
                <a:gd name="connsiteX4" fmla="*/ 5261472 w 8163614"/>
                <a:gd name="connsiteY4" fmla="*/ 2731375 h 2731375"/>
                <a:gd name="connsiteX5" fmla="*/ 5261472 w 8163614"/>
                <a:gd name="connsiteY5" fmla="*/ 2048531 h 2731375"/>
                <a:gd name="connsiteX6" fmla="*/ 0 w 8163614"/>
                <a:gd name="connsiteY6" fmla="*/ 2048531 h 2731375"/>
                <a:gd name="connsiteX7" fmla="*/ 0 w 8163614"/>
                <a:gd name="connsiteY7" fmla="*/ 682844 h 2731375"/>
                <a:gd name="connsiteX0" fmla="*/ 0 w 8178619"/>
                <a:gd name="connsiteY0" fmla="*/ 650592 h 2731375"/>
                <a:gd name="connsiteX1" fmla="*/ 5276477 w 8178619"/>
                <a:gd name="connsiteY1" fmla="*/ 682844 h 2731375"/>
                <a:gd name="connsiteX2" fmla="*/ 5276477 w 8178619"/>
                <a:gd name="connsiteY2" fmla="*/ 0 h 2731375"/>
                <a:gd name="connsiteX3" fmla="*/ 8178619 w 8178619"/>
                <a:gd name="connsiteY3" fmla="*/ 1125160 h 2731375"/>
                <a:gd name="connsiteX4" fmla="*/ 5276477 w 8178619"/>
                <a:gd name="connsiteY4" fmla="*/ 2731375 h 2731375"/>
                <a:gd name="connsiteX5" fmla="*/ 5276477 w 8178619"/>
                <a:gd name="connsiteY5" fmla="*/ 2048531 h 2731375"/>
                <a:gd name="connsiteX6" fmla="*/ 15005 w 8178619"/>
                <a:gd name="connsiteY6" fmla="*/ 2048531 h 2731375"/>
                <a:gd name="connsiteX7" fmla="*/ 0 w 8178619"/>
                <a:gd name="connsiteY7" fmla="*/ 650592 h 2731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78619" h="2731375">
                  <a:moveTo>
                    <a:pt x="0" y="650592"/>
                  </a:moveTo>
                  <a:lnTo>
                    <a:pt x="5276477" y="682844"/>
                  </a:lnTo>
                  <a:lnTo>
                    <a:pt x="5276477" y="0"/>
                  </a:lnTo>
                  <a:lnTo>
                    <a:pt x="8178619" y="1125160"/>
                  </a:lnTo>
                  <a:lnTo>
                    <a:pt x="5276477" y="2731375"/>
                  </a:lnTo>
                  <a:lnTo>
                    <a:pt x="5276477" y="2048531"/>
                  </a:lnTo>
                  <a:lnTo>
                    <a:pt x="15005" y="2048531"/>
                  </a:lnTo>
                  <a:lnTo>
                    <a:pt x="0" y="650592"/>
                  </a:lnTo>
                  <a:close/>
                </a:path>
              </a:pathLst>
            </a:custGeom>
            <a:gradFill>
              <a:gsLst>
                <a:gs pos="81000">
                  <a:srgbClr val="0DB3E9">
                    <a:alpha val="37000"/>
                  </a:srgbClr>
                </a:gs>
                <a:gs pos="56000">
                  <a:schemeClr val="accent6">
                    <a:lumMod val="60000"/>
                    <a:lumOff val="40000"/>
                    <a:alpha val="0"/>
                  </a:schemeClr>
                </a:gs>
                <a:gs pos="28000">
                  <a:srgbClr val="2BB9D8"/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086D13-EB5F-824E-95FF-98053918E8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25" t="12415" r="32737" b="10103"/>
            <a:stretch/>
          </p:blipFill>
          <p:spPr>
            <a:xfrm>
              <a:off x="1729444" y="5219174"/>
              <a:ext cx="660059" cy="72128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8F65894-792D-3141-94D5-1F05AB3B92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42" t="4811" r="27572" b="5890"/>
            <a:stretch/>
          </p:blipFill>
          <p:spPr>
            <a:xfrm>
              <a:off x="2718674" y="4717073"/>
              <a:ext cx="760747" cy="84755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F93C460-DC15-214B-8CFC-2C4BECCA5A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64" t="11079" r="25608" b="10513"/>
            <a:stretch/>
          </p:blipFill>
          <p:spPr>
            <a:xfrm rot="4126967">
              <a:off x="3345787" y="4198553"/>
              <a:ext cx="1063984" cy="91645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BE5A317-4475-6B47-8A67-F951D773C8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9"/>
                </a:clrFrom>
                <a:clrTo>
                  <a:srgbClr val="FFFF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9" t="15498" r="29595" b="16885"/>
            <a:stretch/>
          </p:blipFill>
          <p:spPr>
            <a:xfrm rot="4126967">
              <a:off x="4425923" y="3505407"/>
              <a:ext cx="1246339" cy="113933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62419AE-6DAF-DE44-84D1-B1EBB441DD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37" t="2447" r="18786"/>
            <a:stretch/>
          </p:blipFill>
          <p:spPr>
            <a:xfrm rot="4126967">
              <a:off x="5360509" y="2739885"/>
              <a:ext cx="1429735" cy="121053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DF8400D-1E12-2047-8564-DDB86785AF09}"/>
                </a:ext>
              </a:extLst>
            </p:cNvPr>
            <p:cNvSpPr txBox="1"/>
            <p:nvPr/>
          </p:nvSpPr>
          <p:spPr>
            <a:xfrm>
              <a:off x="4183088" y="6658252"/>
              <a:ext cx="8660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000" b="1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m/z</a:t>
              </a:r>
              <a:endParaRPr lang="en-IN" sz="2000" b="1" baseline="30000" dirty="0">
                <a:solidFill>
                  <a:schemeClr val="bg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98516C2-2FC6-5946-BEBB-28E777CE7410}"/>
                </a:ext>
              </a:extLst>
            </p:cNvPr>
            <p:cNvCxnSpPr/>
            <p:nvPr/>
          </p:nvCxnSpPr>
          <p:spPr>
            <a:xfrm>
              <a:off x="6708618" y="6253988"/>
              <a:ext cx="1551220" cy="10222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173BEAF-00A6-944A-8345-A38921A6AF3C}"/>
                </a:ext>
              </a:extLst>
            </p:cNvPr>
            <p:cNvSpPr txBox="1"/>
            <p:nvPr/>
          </p:nvSpPr>
          <p:spPr>
            <a:xfrm>
              <a:off x="1237615" y="1922303"/>
              <a:ext cx="14494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Ag</a:t>
              </a:r>
              <a:r>
                <a:rPr lang="en-IN" sz="1400" b="1" baseline="-25000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29</a:t>
              </a:r>
              <a:r>
                <a:rPr lang="en-IN" sz="1400" b="1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(BDT)</a:t>
              </a:r>
              <a:r>
                <a:rPr lang="en-IN" sz="1400" b="1" baseline="-25000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12</a:t>
              </a:r>
              <a:r>
                <a:rPr lang="en-IN" sz="1400" b="1" baseline="30000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3-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A95420A-CF4D-D24B-8746-7404D3063C78}"/>
                </a:ext>
              </a:extLst>
            </p:cNvPr>
            <p:cNvSpPr txBox="1"/>
            <p:nvPr/>
          </p:nvSpPr>
          <p:spPr>
            <a:xfrm>
              <a:off x="2442798" y="1878664"/>
              <a:ext cx="14171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Ag</a:t>
              </a:r>
              <a:r>
                <a:rPr lang="en-IN" sz="1400" b="1" baseline="-25000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25</a:t>
              </a:r>
              <a:r>
                <a:rPr lang="en-IN" sz="1400" b="1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(DMBT)</a:t>
              </a:r>
              <a:r>
                <a:rPr lang="en-IN" sz="1400" b="1" baseline="-25000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18</a:t>
              </a:r>
              <a:r>
                <a:rPr lang="en-IN" sz="1400" b="1" baseline="30000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6AC3FE0-CD96-D744-BE15-58F5706B5764}"/>
                </a:ext>
              </a:extLst>
            </p:cNvPr>
            <p:cNvSpPr txBox="1"/>
            <p:nvPr/>
          </p:nvSpPr>
          <p:spPr>
            <a:xfrm>
              <a:off x="3671670" y="1979994"/>
              <a:ext cx="13037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Au</a:t>
              </a:r>
              <a:r>
                <a:rPr lang="en-IN" sz="1400" b="1" baseline="-25000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25</a:t>
              </a:r>
              <a:r>
                <a:rPr lang="en-IN" sz="1400" b="1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(PET)</a:t>
              </a:r>
              <a:r>
                <a:rPr lang="en-IN" sz="1400" b="1" baseline="-25000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18</a:t>
              </a:r>
              <a:r>
                <a:rPr lang="en-IN" sz="1400" b="1" baseline="30000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-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CA3F6EB-2BE7-8346-99C0-AE5871EA5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lum bright="65000" contrast="-69000"/>
            </a:blip>
            <a:srcRect l="3999" t="5222" r="63900" b="62167"/>
            <a:stretch/>
          </p:blipFill>
          <p:spPr>
            <a:xfrm>
              <a:off x="6391279" y="4536766"/>
              <a:ext cx="2080427" cy="163509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05BC3CD-FA76-4C46-BF7E-693D89FFF72E}"/>
                </a:ext>
              </a:extLst>
            </p:cNvPr>
            <p:cNvSpPr txBox="1"/>
            <p:nvPr/>
          </p:nvSpPr>
          <p:spPr>
            <a:xfrm>
              <a:off x="6440375" y="4376155"/>
              <a:ext cx="20877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HRMS of Au</a:t>
              </a:r>
              <a:r>
                <a:rPr lang="en-IN" sz="1400" b="1" baseline="-25000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25</a:t>
              </a:r>
              <a:r>
                <a:rPr lang="en-IN" sz="1400" b="1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(PET)</a:t>
              </a:r>
              <a:r>
                <a:rPr lang="en-IN" sz="1400" b="1" baseline="-25000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18</a:t>
              </a:r>
              <a:r>
                <a:rPr lang="en-IN" sz="1400" b="1" baseline="30000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4936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3CEB3F-D1BC-E441-BDC5-AB755E835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1F287-9D60-074F-9A01-B876CAEB639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7" name="Picture 6" descr="A rock on the ground&#10;&#10;Description automatically generated with low confidence">
            <a:extLst>
              <a:ext uri="{FF2B5EF4-FFF2-40B4-BE49-F238E27FC236}">
                <a16:creationId xmlns:a16="http://schemas.microsoft.com/office/drawing/2014/main" id="{8F0E79AF-DA65-C640-B9A4-7484E96F98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" t="22564" r="12941"/>
          <a:stretch/>
        </p:blipFill>
        <p:spPr>
          <a:xfrm>
            <a:off x="0" y="-1966198"/>
            <a:ext cx="9677400" cy="882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6973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52055</TotalTime>
  <Words>927</Words>
  <Application>Microsoft Macintosh PowerPoint</Application>
  <PresentationFormat>On-screen Show (4:3)</PresentationFormat>
  <Paragraphs>232</Paragraphs>
  <Slides>52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Arial</vt:lpstr>
      <vt:lpstr>Calibri</vt:lpstr>
      <vt:lpstr>Comic Sans MS</vt:lpstr>
      <vt:lpstr>Times New Roman</vt:lpstr>
      <vt:lpstr>Default Design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IIT Madras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Habeeb</dc:creator>
  <cp:lastModifiedBy>Pradeep T</cp:lastModifiedBy>
  <cp:revision>748</cp:revision>
  <dcterms:created xsi:type="dcterms:W3CDTF">2008-09-24T12:06:16Z</dcterms:created>
  <dcterms:modified xsi:type="dcterms:W3CDTF">2022-04-09T05:03:33Z</dcterms:modified>
</cp:coreProperties>
</file>