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1852" r:id="rId2"/>
    <p:sldId id="256" r:id="rId3"/>
    <p:sldId id="316" r:id="rId4"/>
    <p:sldId id="317" r:id="rId5"/>
    <p:sldId id="321" r:id="rId6"/>
    <p:sldId id="274" r:id="rId7"/>
    <p:sldId id="269" r:id="rId8"/>
    <p:sldId id="267" r:id="rId9"/>
    <p:sldId id="268" r:id="rId10"/>
    <p:sldId id="298" r:id="rId11"/>
    <p:sldId id="261" r:id="rId12"/>
    <p:sldId id="314" r:id="rId13"/>
    <p:sldId id="266" r:id="rId14"/>
    <p:sldId id="1796" r:id="rId15"/>
    <p:sldId id="271" r:id="rId16"/>
    <p:sldId id="272" r:id="rId17"/>
    <p:sldId id="258" r:id="rId18"/>
    <p:sldId id="319" r:id="rId19"/>
    <p:sldId id="259" r:id="rId20"/>
    <p:sldId id="260" r:id="rId21"/>
    <p:sldId id="265" r:id="rId22"/>
    <p:sldId id="322" r:id="rId23"/>
    <p:sldId id="270" r:id="rId24"/>
    <p:sldId id="308" r:id="rId25"/>
    <p:sldId id="312" r:id="rId26"/>
    <p:sldId id="307" r:id="rId27"/>
    <p:sldId id="313" r:id="rId28"/>
    <p:sldId id="295" r:id="rId29"/>
    <p:sldId id="185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17"/>
  </p:normalViewPr>
  <p:slideViewPr>
    <p:cSldViewPr snapToGrid="0" snapToObjects="1">
      <p:cViewPr varScale="1">
        <p:scale>
          <a:sx n="107" d="100"/>
          <a:sy n="107" d="100"/>
        </p:scale>
        <p:origin x="1760" y="1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A59E5-73FE-644F-929D-B54ED5FE5096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2B29ED-BE33-E740-8CF3-DC4F22777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84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DA96F-E9CC-6040-81C4-C124C49B2FB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2B29ED-BE33-E740-8CF3-DC4F227777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4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C59D37-A4D8-B349-8545-228E890F1E9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3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2B29ED-BE33-E740-8CF3-DC4F2277776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33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71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88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0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033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31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28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8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05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94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071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94202-4916-7F4B-98B3-12D9DBB3371E}" type="datetimeFigureOut">
              <a:rPr lang="en-US" smtClean="0"/>
              <a:t>5/4/22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CA1C5-1D95-F64C-9B02-72E0AFD2D0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194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ori.hhs.gov/TheLab/TheLab.shtml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27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image" Target="../media/image8.png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Box 8"/>
          <p:cNvSpPr txBox="1">
            <a:spLocks noChangeArrowheads="1"/>
          </p:cNvSpPr>
          <p:nvPr/>
        </p:nvSpPr>
        <p:spPr bwMode="auto">
          <a:xfrm>
            <a:off x="7184187" y="369911"/>
            <a:ext cx="1502613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Comic Sans MS"/>
                <a:cs typeface="Comic Sans MS"/>
              </a:rPr>
              <a:t>Since 1959</a:t>
            </a:r>
          </a:p>
        </p:txBody>
      </p:sp>
      <p:pic>
        <p:nvPicPr>
          <p:cNvPr id="15362" name="Picture 5" descr="iitm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20" y="304800"/>
            <a:ext cx="13716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590872" y="2031193"/>
            <a:ext cx="8388424" cy="19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/>
          <a:p>
            <a:pPr algn="ctr"/>
            <a:r>
              <a:rPr lang="en-US" sz="2800" b="1" dirty="0"/>
              <a:t>Research ethics and intellectual property rights</a:t>
            </a:r>
          </a:p>
          <a:p>
            <a:pPr algn="ctr"/>
            <a:endParaRPr lang="en-IN" sz="2800" dirty="0"/>
          </a:p>
          <a:p>
            <a:pPr algn="ctr" eaLnBrk="1" hangingPunct="1"/>
            <a:r>
              <a:rPr lang="de-DE" sz="2000" b="1" dirty="0">
                <a:latin typeface="Arial"/>
                <a:cs typeface="Arial"/>
              </a:rPr>
              <a:t>T. Pradeep</a:t>
            </a:r>
          </a:p>
          <a:p>
            <a:pPr algn="ctr" eaLnBrk="1" hangingPunct="1"/>
            <a:r>
              <a:rPr lang="de-DE" sz="1600" dirty="0">
                <a:solidFill>
                  <a:srgbClr val="86131F"/>
                </a:solidFill>
                <a:latin typeface="Arial"/>
                <a:cs typeface="Arial"/>
              </a:rPr>
              <a:t>Institute Professor, IIT Madras</a:t>
            </a:r>
          </a:p>
          <a:p>
            <a:pPr algn="ctr" eaLnBrk="1" hangingPunct="1"/>
            <a:r>
              <a:rPr lang="en-US" sz="1400" dirty="0" err="1">
                <a:solidFill>
                  <a:srgbClr val="86131F"/>
                </a:solidFill>
                <a:latin typeface="Arial"/>
                <a:cs typeface="Arial"/>
              </a:rPr>
              <a:t>pradeep@iitm.ac.in</a:t>
            </a:r>
            <a:endParaRPr lang="en-US" sz="1400" dirty="0">
              <a:solidFill>
                <a:srgbClr val="86131F"/>
              </a:solidFill>
              <a:latin typeface="Arial"/>
              <a:cs typeface="Arial"/>
            </a:endParaRPr>
          </a:p>
          <a:p>
            <a:pPr algn="ctr" eaLnBrk="1" hangingPunct="1"/>
            <a:endParaRPr lang="en-US" sz="1400" dirty="0">
              <a:latin typeface="Comic Sans MS"/>
              <a:cs typeface="Comic Sans MS"/>
            </a:endParaRPr>
          </a:p>
        </p:txBody>
      </p:sp>
      <p:pic>
        <p:nvPicPr>
          <p:cNvPr id="15366" name="Picture 3" descr="C:\SirData\Talks - new template\Untitled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3" y="4544189"/>
            <a:ext cx="1209587" cy="67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 descr="TUE logo-curved.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493" y="4589727"/>
            <a:ext cx="825106" cy="638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"/>
          <p:cNvSpPr/>
          <p:nvPr/>
        </p:nvSpPr>
        <p:spPr>
          <a:xfrm>
            <a:off x="590872" y="2634649"/>
            <a:ext cx="8229600" cy="1363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Picture 8" descr="ACS logo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5232084"/>
            <a:ext cx="654883" cy="62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ASC SCE 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74" y="5325032"/>
            <a:ext cx="1401279" cy="53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355441" y="3753721"/>
            <a:ext cx="2396788" cy="147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latin typeface="Comic Sans MS"/>
                <a:cs typeface="Comic Sans MS"/>
              </a:rPr>
              <a:t>Co-founder</a:t>
            </a:r>
          </a:p>
          <a:p>
            <a:pPr eaLnBrk="1" hangingPunct="1"/>
            <a:endParaRPr lang="en-US" sz="1000" dirty="0">
              <a:latin typeface="Comic Sans MS"/>
              <a:cs typeface="Comic Sans MS"/>
            </a:endParaRP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InnoNano</a:t>
            </a:r>
            <a:r>
              <a:rPr lang="en-US" sz="1000" dirty="0">
                <a:latin typeface="Comic Sans MS"/>
                <a:cs typeface="Comic Sans MS"/>
              </a:rPr>
              <a:t> Research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InnoDI</a:t>
            </a:r>
            <a:r>
              <a:rPr lang="en-US" sz="1000" dirty="0">
                <a:latin typeface="Comic Sans MS"/>
                <a:cs typeface="Comic Sans MS"/>
              </a:rPr>
              <a:t> Water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VayuJAL</a:t>
            </a:r>
            <a:r>
              <a:rPr lang="en-US" sz="1000" dirty="0">
                <a:latin typeface="Comic Sans MS"/>
                <a:cs typeface="Comic Sans MS"/>
              </a:rPr>
              <a:t> Technologies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Aqueasy</a:t>
            </a:r>
            <a:r>
              <a:rPr lang="en-US" sz="1000" dirty="0">
                <a:latin typeface="Comic Sans MS"/>
                <a:cs typeface="Comic Sans MS"/>
              </a:rPr>
              <a:t> Innovations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Hydromaterials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EyeNetAqua</a:t>
            </a:r>
            <a:r>
              <a:rPr lang="en-US" sz="1000" dirty="0">
                <a:latin typeface="Comic Sans MS"/>
                <a:cs typeface="Comic Sans MS"/>
              </a:rPr>
              <a:t> Pvt. Ltd.</a:t>
            </a:r>
          </a:p>
          <a:p>
            <a:pPr eaLnBrk="1" hangingPunct="1"/>
            <a:r>
              <a:rPr lang="en-US" sz="1000" dirty="0" err="1">
                <a:latin typeface="Comic Sans MS"/>
                <a:cs typeface="Comic Sans MS"/>
              </a:rPr>
              <a:t>Deepspectrum</a:t>
            </a:r>
            <a:r>
              <a:rPr lang="en-US" sz="1000" dirty="0">
                <a:latin typeface="Comic Sans MS"/>
                <a:cs typeface="Comic Sans MS"/>
              </a:rPr>
              <a:t> Analytics Pvt. Ltd.</a:t>
            </a:r>
          </a:p>
        </p:txBody>
      </p:sp>
      <p:sp>
        <p:nvSpPr>
          <p:cNvPr id="14" name="TextBox 10"/>
          <p:cNvSpPr txBox="1">
            <a:spLocks noChangeArrowheads="1"/>
          </p:cNvSpPr>
          <p:nvPr/>
        </p:nvSpPr>
        <p:spPr bwMode="auto">
          <a:xfrm>
            <a:off x="953317" y="5163062"/>
            <a:ext cx="3388956" cy="26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latin typeface="Calibri" charset="0"/>
              </a:rPr>
              <a:t>Associate Editor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88786" y="4637111"/>
            <a:ext cx="876300" cy="907519"/>
          </a:xfrm>
          <a:prstGeom prst="rect">
            <a:avLst/>
          </a:prstGeom>
        </p:spPr>
      </p:pic>
      <p:sp>
        <p:nvSpPr>
          <p:cNvPr id="15" name="TextBox 6"/>
          <p:cNvSpPr txBox="1">
            <a:spLocks noChangeArrowheads="1"/>
          </p:cNvSpPr>
          <p:nvPr/>
        </p:nvSpPr>
        <p:spPr bwMode="auto">
          <a:xfrm>
            <a:off x="4158868" y="4267200"/>
            <a:ext cx="1625318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Comic Sans MS"/>
                <a:cs typeface="Comic Sans MS"/>
              </a:rPr>
              <a:t>Professor-in-charge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6786" y="5518501"/>
            <a:ext cx="24454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International Centre for Clean Water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8FD9C93-6990-1848-9C59-954290C0D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6453330"/>
            <a:ext cx="2133600" cy="476250"/>
          </a:xfrm>
        </p:spPr>
        <p:txBody>
          <a:bodyPr/>
          <a:lstStyle/>
          <a:p>
            <a:pPr>
              <a:defRPr/>
            </a:pPr>
            <a:fld id="{54126BD9-EB9E-954A-9337-9D813F0D632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69BAD-E7B4-0349-8BFA-FA8B7955C321}"/>
              </a:ext>
            </a:extLst>
          </p:cNvPr>
          <p:cNvSpPr txBox="1"/>
          <p:nvPr/>
        </p:nvSpPr>
        <p:spPr>
          <a:xfrm>
            <a:off x="4654360" y="3844308"/>
            <a:ext cx="4065024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IN" sz="1200" dirty="0" err="1">
                <a:solidFill>
                  <a:schemeClr val="bg1"/>
                </a:solidFill>
              </a:rPr>
              <a:t>Dr.</a:t>
            </a:r>
            <a:r>
              <a:rPr lang="en-IN" sz="1200" dirty="0">
                <a:solidFill>
                  <a:schemeClr val="bg1"/>
                </a:solidFill>
              </a:rPr>
              <a:t> Renuka </a:t>
            </a:r>
            <a:r>
              <a:rPr lang="en-IN" sz="1200" dirty="0" err="1">
                <a:solidFill>
                  <a:schemeClr val="bg1"/>
                </a:solidFill>
              </a:rPr>
              <a:t>Rajarathnam</a:t>
            </a:r>
            <a:r>
              <a:rPr lang="en-IN" sz="1200" dirty="0">
                <a:solidFill>
                  <a:schemeClr val="bg1"/>
                </a:solidFill>
              </a:rPr>
              <a:t> and colleagues at Stella Maris College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800D58-734B-CC42-A3B5-437637759AED}"/>
              </a:ext>
            </a:extLst>
          </p:cNvPr>
          <p:cNvSpPr txBox="1"/>
          <p:nvPr/>
        </p:nvSpPr>
        <p:spPr>
          <a:xfrm>
            <a:off x="3397895" y="6149610"/>
            <a:ext cx="328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Stella Maris College, May 4, 2022</a:t>
            </a:r>
          </a:p>
        </p:txBody>
      </p:sp>
    </p:spTree>
    <p:extLst>
      <p:ext uri="{BB962C8B-B14F-4D97-AF65-F5344CB8AC3E}">
        <p14:creationId xmlns:p14="http://schemas.microsoft.com/office/powerpoint/2010/main" val="2590219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0718" y="2882275"/>
            <a:ext cx="4189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Ideas built the word!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3210" y="1835339"/>
            <a:ext cx="2854054" cy="388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70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icago_skyline,_viewed_from_John_Hancock_Cente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9144000" cy="61549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6452382"/>
            <a:ext cx="245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from </a:t>
            </a:r>
            <a:r>
              <a:rPr lang="en-US" i="1" dirty="0">
                <a:solidFill>
                  <a:schemeClr val="bg1"/>
                </a:solidFill>
              </a:rPr>
              <a:t>Wikipedia</a:t>
            </a:r>
          </a:p>
        </p:txBody>
      </p:sp>
    </p:spTree>
    <p:extLst>
      <p:ext uri="{BB962C8B-B14F-4D97-AF65-F5344CB8AC3E}">
        <p14:creationId xmlns:p14="http://schemas.microsoft.com/office/powerpoint/2010/main" val="90179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53" y="1390749"/>
            <a:ext cx="5043981" cy="3633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8635" y="830172"/>
            <a:ext cx="3136900" cy="467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153" y="564882"/>
            <a:ext cx="4734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Excellence </a:t>
            </a:r>
            <a:r>
              <a:rPr lang="en-US" sz="3600" i="1" dirty="0">
                <a:solidFill>
                  <a:srgbClr val="3366FF"/>
                </a:solidFill>
              </a:rPr>
              <a:t>Vs.</a:t>
            </a:r>
            <a:r>
              <a:rPr lang="en-US" sz="3600" dirty="0">
                <a:solidFill>
                  <a:srgbClr val="3366FF"/>
                </a:solidFill>
              </a:rPr>
              <a:t> relevance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463DD5-3266-3855-443D-BA3644075E3E}"/>
              </a:ext>
            </a:extLst>
          </p:cNvPr>
          <p:cNvSpPr txBox="1"/>
          <p:nvPr/>
        </p:nvSpPr>
        <p:spPr>
          <a:xfrm>
            <a:off x="748145" y="5664530"/>
            <a:ext cx="2401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Publications </a:t>
            </a:r>
            <a:r>
              <a:rPr lang="en-US" i="1" dirty="0"/>
              <a:t>Vs. </a:t>
            </a:r>
            <a:r>
              <a:rPr lang="en-US" dirty="0"/>
              <a:t>patents</a:t>
            </a:r>
          </a:p>
        </p:txBody>
      </p:sp>
    </p:spTree>
    <p:extLst>
      <p:ext uri="{BB962C8B-B14F-4D97-AF65-F5344CB8AC3E}">
        <p14:creationId xmlns:p14="http://schemas.microsoft.com/office/powerpoint/2010/main" val="362790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940425"/>
            <a:ext cx="2133600" cy="476250"/>
          </a:xfrm>
        </p:spPr>
        <p:txBody>
          <a:bodyPr/>
          <a:lstStyle/>
          <a:p>
            <a:fld id="{71E7673C-7209-784D-9DD5-C15D4922D78B}" type="slidenum">
              <a:rPr lang="en-US">
                <a:latin typeface="Calibri"/>
                <a:cs typeface="Calibri"/>
              </a:rPr>
              <a:pPr/>
              <a:t>13</a:t>
            </a:fld>
            <a:endParaRPr lang="en-US">
              <a:latin typeface="Calibri"/>
              <a:cs typeface="Calibri"/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2514600" y="609600"/>
            <a:ext cx="424068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Calibri"/>
                <a:cs typeface="Calibri"/>
              </a:rPr>
              <a:t>Science is very young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70374" y="1447800"/>
            <a:ext cx="8328773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1800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 	No compound had been made by chemists.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The first compound was made in 1828.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1900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Atomic structure was not known.</a:t>
            </a:r>
          </a:p>
          <a:p>
            <a:pPr lvl="2">
              <a:buSzPct val="120000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The idea of the chemical bond was not known.</a:t>
            </a:r>
          </a:p>
          <a:p>
            <a:pPr lvl="2">
              <a:buSzPct val="120000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X-rays were not known.</a:t>
            </a:r>
          </a:p>
          <a:p>
            <a:pPr lvl="2">
              <a:buSzPct val="120000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Around 10,000 compounds were made by chemists.</a:t>
            </a:r>
          </a:p>
          <a:p>
            <a:pPr lvl="2">
              <a:buSzPct val="120000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We knew little about cells and nothing about the genetic code (DNA).</a:t>
            </a:r>
          </a:p>
          <a:p>
            <a:pPr lvl="2">
              <a:buSzPct val="120000"/>
            </a:pP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We had no rockets, TV,  lasers, computers, mobile phones.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2000 	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We know almost everything about atoms and molecules.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Nine million compounds are known.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Genetic code and human genome (DNA) have been deciphered.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Space exploration has become common, </a:t>
            </a:r>
            <a:r>
              <a:rPr lang="en-US" sz="2000" dirty="0">
                <a:solidFill>
                  <a:srgbClr val="3366FF"/>
                </a:solidFill>
                <a:latin typeface="Calibri"/>
                <a:cs typeface="Calibri"/>
              </a:rPr>
              <a:t>mining in Moon</a:t>
            </a:r>
          </a:p>
          <a:p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	World is connected, distances have vanished.  </a:t>
            </a:r>
          </a:p>
          <a:p>
            <a:r>
              <a:rPr lang="en-US" sz="2000" b="1" dirty="0">
                <a:solidFill>
                  <a:srgbClr val="000000"/>
                </a:solidFill>
                <a:latin typeface="Calibri"/>
                <a:cs typeface="Calibri"/>
              </a:rPr>
              <a:t>2100	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312511" y="5525839"/>
            <a:ext cx="516221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33CC"/>
                </a:solidFill>
                <a:latin typeface="Calibri"/>
                <a:cs typeface="Calibri"/>
              </a:rPr>
              <a:t>Science and opportunities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0374" y="6228090"/>
            <a:ext cx="380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Slide from CNR </a:t>
            </a:r>
            <a:r>
              <a:rPr lang="en-US" dirty="0" err="1">
                <a:solidFill>
                  <a:srgbClr val="FF0000"/>
                </a:solidFill>
              </a:rPr>
              <a:t>Rao</a:t>
            </a:r>
            <a:r>
              <a:rPr lang="en-US" dirty="0">
                <a:solidFill>
                  <a:srgbClr val="FF0000"/>
                </a:solidFill>
              </a:rPr>
              <a:t> with modifications</a:t>
            </a:r>
          </a:p>
        </p:txBody>
      </p:sp>
    </p:spTree>
    <p:extLst>
      <p:ext uri="{BB962C8B-B14F-4D97-AF65-F5344CB8AC3E}">
        <p14:creationId xmlns:p14="http://schemas.microsoft.com/office/powerpoint/2010/main" val="3607630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B8874049-B96A-A943-96BB-FBF30E207C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6999" y="555132"/>
            <a:ext cx="11337998" cy="574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15B97D-997D-A34C-883C-72D251A56EEB}"/>
              </a:ext>
            </a:extLst>
          </p:cNvPr>
          <p:cNvSpPr txBox="1"/>
          <p:nvPr/>
        </p:nvSpPr>
        <p:spPr>
          <a:xfrm>
            <a:off x="722864" y="2098770"/>
            <a:ext cx="3887603" cy="16304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995" dirty="0"/>
              <a:t>With technology, an individual can own more than US$1 Trillion today!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A3250A-4585-D24D-A189-8D27E8EBCC02}"/>
              </a:ext>
            </a:extLst>
          </p:cNvPr>
          <p:cNvSpPr txBox="1"/>
          <p:nvPr/>
        </p:nvSpPr>
        <p:spPr>
          <a:xfrm>
            <a:off x="315114" y="18256"/>
            <a:ext cx="3095527" cy="5209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85" dirty="0">
                <a:solidFill>
                  <a:schemeClr val="bg1"/>
                </a:solidFill>
              </a:rPr>
              <a:t>So much to discover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D8B911-2843-5E45-B505-6BF0C65DA1B6}"/>
              </a:ext>
            </a:extLst>
          </p:cNvPr>
          <p:cNvSpPr/>
          <p:nvPr/>
        </p:nvSpPr>
        <p:spPr>
          <a:xfrm>
            <a:off x="2799713" y="812756"/>
            <a:ext cx="4572000" cy="646331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Total wealth of India   – US$12.8 Trillion</a:t>
            </a:r>
          </a:p>
          <a:p>
            <a:r>
              <a:rPr lang="en-US" dirty="0">
                <a:solidFill>
                  <a:srgbClr val="FFFF00"/>
                </a:solidFill>
              </a:rPr>
              <a:t>Total wealth of USA    – US$126 Trillion </a:t>
            </a:r>
            <a:endParaRPr lang="en-US" dirty="0">
              <a:solidFill>
                <a:srgbClr val="FFFF00"/>
              </a:solidFill>
              <a:highlight>
                <a:srgbClr val="00FFFF"/>
              </a:highligh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C2364-0D65-44D3-37E4-00338CB81BE7}"/>
              </a:ext>
            </a:extLst>
          </p:cNvPr>
          <p:cNvSpPr txBox="1"/>
          <p:nvPr/>
        </p:nvSpPr>
        <p:spPr>
          <a:xfrm>
            <a:off x="3109723" y="4903522"/>
            <a:ext cx="395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of this wealth is due to technology</a:t>
            </a:r>
          </a:p>
        </p:txBody>
      </p:sp>
    </p:spTree>
    <p:extLst>
      <p:ext uri="{BB962C8B-B14F-4D97-AF65-F5344CB8AC3E}">
        <p14:creationId xmlns:p14="http://schemas.microsoft.com/office/powerpoint/2010/main" val="1545659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CD855-5D81-7088-7B74-81166B0E0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175"/>
            <a:ext cx="8875059" cy="55469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C37B85-D3E2-FA2A-9713-0C7FA8E55116}"/>
              </a:ext>
            </a:extLst>
          </p:cNvPr>
          <p:cNvSpPr txBox="1"/>
          <p:nvPr/>
        </p:nvSpPr>
        <p:spPr>
          <a:xfrm>
            <a:off x="498763" y="168303"/>
            <a:ext cx="31861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Research and pitfalls</a:t>
            </a:r>
          </a:p>
        </p:txBody>
      </p:sp>
    </p:spTree>
    <p:extLst>
      <p:ext uri="{BB962C8B-B14F-4D97-AF65-F5344CB8AC3E}">
        <p14:creationId xmlns:p14="http://schemas.microsoft.com/office/powerpoint/2010/main" val="3436746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AC8FD41-CA38-6308-4A6B-6D4C9B7780A6}"/>
              </a:ext>
            </a:extLst>
          </p:cNvPr>
          <p:cNvSpPr txBox="1"/>
          <p:nvPr/>
        </p:nvSpPr>
        <p:spPr>
          <a:xfrm>
            <a:off x="2779767" y="3025589"/>
            <a:ext cx="3603872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>
                <a:hlinkClick r:id="rId2"/>
              </a:rPr>
              <a:t>https://ori.hhs.gov/TheLab/TheLab.shtml</a:t>
            </a:r>
            <a:endParaRPr lang="en-US" sz="1588" dirty="0"/>
          </a:p>
          <a:p>
            <a:endParaRPr lang="en-US" sz="1588" dirty="0"/>
          </a:p>
        </p:txBody>
      </p:sp>
    </p:spTree>
    <p:extLst>
      <p:ext uri="{BB962C8B-B14F-4D97-AF65-F5344CB8AC3E}">
        <p14:creationId xmlns:p14="http://schemas.microsoft.com/office/powerpoint/2010/main" val="1288420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63158-C1C1-E6EE-D2DC-629DCABE5D45}"/>
              </a:ext>
            </a:extLst>
          </p:cNvPr>
          <p:cNvSpPr txBox="1"/>
          <p:nvPr/>
        </p:nvSpPr>
        <p:spPr>
          <a:xfrm>
            <a:off x="1508166" y="1995055"/>
            <a:ext cx="557787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I’m </a:t>
            </a:r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IN" sz="2200" spc="1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en-IN" sz="2200" spc="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person. </a:t>
            </a:r>
          </a:p>
          <a:p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Why do </a:t>
            </a:r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en-IN" sz="2200" spc="-5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to  </a:t>
            </a:r>
            <a:r>
              <a:rPr lang="en-IN" sz="2200" dirty="0">
                <a:latin typeface="Calibri" panose="020F0502020204030204" pitchFamily="34" charset="0"/>
                <a:cs typeface="Calibri" panose="020F0502020204030204" pitchFamily="34" charset="0"/>
              </a:rPr>
              <a:t>worry about </a:t>
            </a: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lang="en-IN" sz="2200" spc="-22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ethics?</a:t>
            </a:r>
          </a:p>
          <a:p>
            <a:b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Good person can do good or bad</a:t>
            </a:r>
            <a:b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Issue is about society</a:t>
            </a:r>
            <a:b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Implications to society</a:t>
            </a:r>
            <a:endParaRPr 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05C05A4-F0B5-6566-53BC-14E4D3388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1" y="655544"/>
            <a:ext cx="8875059" cy="554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0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23110" y="1344706"/>
            <a:ext cx="6897780" cy="3143070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 marR="497007">
              <a:spcBef>
                <a:spcPts val="88"/>
              </a:spcBef>
              <a:tabLst>
                <a:tab pos="313221" algn="l"/>
                <a:tab pos="313781" algn="l"/>
              </a:tabLst>
            </a:pPr>
            <a:r>
              <a:rPr lang="en-US" sz="2647" spc="-4" dirty="0">
                <a:latin typeface="Calibri" panose="020F0502020204030204" pitchFamily="34" charset="0"/>
                <a:cs typeface="Calibri" panose="020F0502020204030204" pitchFamily="34" charset="0"/>
              </a:rPr>
              <a:t>Good people do bad</a:t>
            </a:r>
          </a:p>
          <a:p>
            <a:pPr marL="414640" lvl="1">
              <a:spcBef>
                <a:spcPts val="424"/>
              </a:spcBef>
              <a:tabLst>
                <a:tab pos="666225" algn="l"/>
                <a:tab pos="666786" algn="l"/>
              </a:tabLst>
            </a:pPr>
            <a:endParaRPr lang="en-US" sz="264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640" lvl="1">
              <a:spcBef>
                <a:spcPts val="424"/>
              </a:spcBef>
              <a:tabLst>
                <a:tab pos="666225" algn="l"/>
                <a:tab pos="666786" algn="l"/>
              </a:tabLst>
            </a:pPr>
            <a:r>
              <a:rPr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Socially acceptable </a:t>
            </a:r>
            <a:r>
              <a:rPr sz="1765" dirty="0">
                <a:latin typeface="Calibri" panose="020F0502020204030204" pitchFamily="34" charset="0"/>
                <a:cs typeface="Calibri" panose="020F0502020204030204" pitchFamily="34" charset="0"/>
              </a:rPr>
              <a:t>practice</a:t>
            </a:r>
            <a:r>
              <a:rPr lang="en-US" sz="1765" dirty="0">
                <a:latin typeface="Calibri" panose="020F0502020204030204" pitchFamily="34" charset="0"/>
                <a:cs typeface="Calibri" panose="020F0502020204030204" pitchFamily="34" charset="0"/>
              </a:rPr>
              <a:t>s – copying for example</a:t>
            </a:r>
            <a:endParaRPr sz="176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640" lvl="1">
              <a:spcBef>
                <a:spcPts val="353"/>
              </a:spcBef>
              <a:tabLst>
                <a:tab pos="666225" algn="l"/>
                <a:tab pos="666786" algn="l"/>
              </a:tabLst>
            </a:pPr>
            <a:r>
              <a:rPr sz="1765" dirty="0">
                <a:latin typeface="Calibri" panose="020F0502020204030204" pitchFamily="34" charset="0"/>
                <a:cs typeface="Calibri" panose="020F0502020204030204" pitchFamily="34" charset="0"/>
              </a:rPr>
              <a:t>Accident</a:t>
            </a:r>
            <a:r>
              <a:rPr lang="en-US" sz="1765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endParaRPr sz="176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639" marR="119349" lvl="1">
              <a:lnSpc>
                <a:spcPct val="100800"/>
              </a:lnSpc>
              <a:spcBef>
                <a:spcPts val="424"/>
              </a:spcBef>
              <a:tabLst>
                <a:tab pos="666225" algn="l"/>
                <a:tab pos="666786" algn="l"/>
              </a:tabLst>
            </a:pPr>
            <a:r>
              <a:rPr lang="en-US"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Taking </a:t>
            </a:r>
            <a:r>
              <a:rPr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shortcuts</a:t>
            </a:r>
            <a:endParaRPr sz="176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640" lvl="1">
              <a:spcBef>
                <a:spcPts val="424"/>
              </a:spcBef>
              <a:tabLst>
                <a:tab pos="666225" algn="l"/>
                <a:tab pos="666786" algn="l"/>
              </a:tabLst>
            </a:pPr>
            <a:r>
              <a:rPr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Missing </a:t>
            </a:r>
            <a:r>
              <a:rPr lang="en-US"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details with digital services</a:t>
            </a:r>
            <a:endParaRPr sz="1765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14639" marR="49309" lvl="1">
              <a:lnSpc>
                <a:spcPct val="100800"/>
              </a:lnSpc>
              <a:spcBef>
                <a:spcPts val="424"/>
              </a:spcBef>
              <a:tabLst>
                <a:tab pos="666225" algn="l"/>
                <a:tab pos="666786" algn="l"/>
              </a:tabLst>
            </a:pPr>
            <a:r>
              <a:rPr lang="en-US"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Participation in others misconduct</a:t>
            </a:r>
          </a:p>
          <a:p>
            <a:pPr marL="414640" lvl="1">
              <a:spcBef>
                <a:spcPts val="353"/>
              </a:spcBef>
              <a:tabLst>
                <a:tab pos="666225" algn="l"/>
                <a:tab pos="666786" algn="l"/>
              </a:tabLst>
            </a:pPr>
            <a:r>
              <a:rPr lang="en-US" sz="1765" spc="-4" dirty="0">
                <a:latin typeface="Calibri" panose="020F0502020204030204" pitchFamily="34" charset="0"/>
                <a:cs typeface="Calibri" panose="020F0502020204030204" pitchFamily="34" charset="0"/>
              </a:rPr>
              <a:t>Psychological conditions</a:t>
            </a:r>
          </a:p>
          <a:p>
            <a:pPr marL="666786" lvl="1" indent="-252146">
              <a:spcBef>
                <a:spcPts val="353"/>
              </a:spcBef>
              <a:buFont typeface="Arial"/>
              <a:buChar char="–"/>
              <a:tabLst>
                <a:tab pos="666225" algn="l"/>
                <a:tab pos="666786" algn="l"/>
              </a:tabLst>
            </a:pPr>
            <a:endParaRPr sz="1765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80710" y="1585711"/>
            <a:ext cx="5460066" cy="3053559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lang="en-US"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Ethics in Research</a:t>
            </a:r>
            <a:br>
              <a:rPr lang="en-US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r>
              <a:rPr sz="2824" spc="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Integrity</a:t>
            </a:r>
            <a:br>
              <a:rPr lang="en-US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Responsible Conduct </a:t>
            </a:r>
            <a:r>
              <a:rPr lang="en-IN" sz="2824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b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824" spc="-4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mean the same.</a:t>
            </a:r>
            <a:b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N" sz="2824" spc="-4" dirty="0">
                <a:latin typeface="Calibri" panose="020F0502020204030204" pitchFamily="34" charset="0"/>
                <a:cs typeface="Calibri" panose="020F0502020204030204" pitchFamily="34" charset="0"/>
              </a:rPr>
              <a:t>Do research well.</a:t>
            </a:r>
            <a:endParaRPr sz="2824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585" y="1012030"/>
            <a:ext cx="4510928" cy="442203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2800" spc="-4" dirty="0">
                <a:latin typeface="Calibri" panose="020F0502020204030204" pitchFamily="34" charset="0"/>
                <a:cs typeface="Calibri" panose="020F0502020204030204" pitchFamily="34" charset="0"/>
              </a:rPr>
              <a:t>Professional</a:t>
            </a:r>
            <a:r>
              <a:rPr sz="2800" spc="-3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800" spc="-4" dirty="0">
                <a:latin typeface="Calibri" panose="020F0502020204030204" pitchFamily="34" charset="0"/>
                <a:cs typeface="Calibri" panose="020F0502020204030204" pitchFamily="34" charset="0"/>
              </a:rPr>
              <a:t>Pressures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1585" y="1771873"/>
            <a:ext cx="5788398" cy="2848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1206">
              <a:spcBef>
                <a:spcPts val="375"/>
              </a:spcBef>
              <a:tabLst>
                <a:tab pos="313221" algn="l"/>
                <a:tab pos="313781" algn="l"/>
              </a:tabLst>
            </a:pP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Publish or</a:t>
            </a:r>
            <a:r>
              <a:rPr sz="2400" spc="-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perish</a:t>
            </a:r>
          </a:p>
          <a:p>
            <a:pPr marL="11206">
              <a:spcBef>
                <a:spcPts val="291"/>
              </a:spcBef>
              <a:tabLst>
                <a:tab pos="313221" algn="l"/>
                <a:tab pos="313781" algn="l"/>
              </a:tabLst>
            </a:pPr>
            <a:r>
              <a:rPr lang="en-US"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Survival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318"/>
              </a:spcBef>
              <a:tabLst>
                <a:tab pos="313221" algn="l"/>
                <a:tab pos="313781" algn="l"/>
              </a:tabLst>
            </a:pPr>
            <a:r>
              <a:rPr lang="en-US"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Peer pressure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405"/>
              </a:spcBef>
              <a:tabLst>
                <a:tab pos="313221" algn="l"/>
                <a:tab pos="313781" algn="l"/>
              </a:tabLst>
            </a:pPr>
            <a:r>
              <a:rPr lang="en-US"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318"/>
              </a:spcBef>
              <a:tabLst>
                <a:tab pos="313221" algn="l"/>
                <a:tab pos="313781" algn="l"/>
              </a:tabLst>
            </a:pPr>
            <a:r>
              <a:rPr lang="en-US"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Awards, rewards, recognition</a:t>
            </a:r>
          </a:p>
          <a:p>
            <a:pPr marL="11206">
              <a:spcBef>
                <a:spcPts val="318"/>
              </a:spcBef>
              <a:tabLst>
                <a:tab pos="313221" algn="l"/>
                <a:tab pos="313781" algn="l"/>
              </a:tabLst>
            </a:pP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4483">
              <a:lnSpc>
                <a:spcPts val="3114"/>
              </a:lnSpc>
              <a:spcBef>
                <a:spcPts val="4"/>
              </a:spcBef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Shortcuts to glory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913559" y="615308"/>
            <a:ext cx="7316881" cy="5627384"/>
          </a:xfrm>
          <a:prstGeom prst="rect">
            <a:avLst/>
          </a:prstGeom>
        </p:spPr>
        <p:txBody>
          <a:bodyPr vert="horz" wrap="square" lIns="0" tIns="94689" rIns="0" bIns="0" rtlCol="0">
            <a:spAutoFit/>
          </a:bodyPr>
          <a:lstStyle/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r>
              <a:rPr lang="en-IN" sz="2800" spc="-4" dirty="0"/>
              <a:t>What are </a:t>
            </a:r>
            <a:r>
              <a:rPr lang="en-IN" sz="2800" dirty="0"/>
              <a:t>the </a:t>
            </a:r>
            <a:r>
              <a:rPr lang="en-IN" sz="2800" spc="-4" dirty="0"/>
              <a:t>moral foundations of  research?</a:t>
            </a:r>
          </a:p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r>
              <a:rPr lang="en-IN" sz="2800" spc="-4" dirty="0"/>
              <a:t>How would institutions govern? </a:t>
            </a:r>
          </a:p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endParaRPr lang="en-IN" sz="2800" spc="-4" dirty="0"/>
          </a:p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r>
              <a:rPr lang="en-US" sz="2647" spc="-4" dirty="0">
                <a:latin typeface="Carlito"/>
                <a:cs typeface="Carlito"/>
              </a:rPr>
              <a:t>Fundamental principles</a:t>
            </a:r>
          </a:p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endParaRPr lang="en-US" sz="2647" spc="-4" dirty="0">
              <a:latin typeface="Carlito"/>
              <a:cs typeface="Carlito"/>
            </a:endParaRPr>
          </a:p>
          <a:p>
            <a:pPr marL="313781" marR="4483" indent="-302575" algn="just">
              <a:lnSpc>
                <a:spcPct val="79200"/>
              </a:lnSpc>
              <a:spcBef>
                <a:spcPts val="745"/>
              </a:spcBef>
            </a:pPr>
            <a:r>
              <a:rPr lang="en-IN" sz="2647" spc="-4" dirty="0">
                <a:solidFill>
                  <a:srgbClr val="002060"/>
                </a:solidFill>
                <a:latin typeface="Carlito"/>
                <a:cs typeface="Carlito"/>
              </a:rPr>
              <a:t>Doing good to humans, animals, </a:t>
            </a:r>
            <a:r>
              <a:rPr lang="en-IN" sz="2647" dirty="0">
                <a:solidFill>
                  <a:srgbClr val="002060"/>
                </a:solidFill>
                <a:latin typeface="Carlito"/>
                <a:cs typeface="Carlito"/>
              </a:rPr>
              <a:t>the planet, </a:t>
            </a:r>
            <a:r>
              <a:rPr lang="en-IN" sz="2647" spc="-84" dirty="0">
                <a:solidFill>
                  <a:srgbClr val="002060"/>
                </a:solidFill>
                <a:latin typeface="Carlito"/>
                <a:cs typeface="Carlito"/>
              </a:rPr>
              <a:t>future  </a:t>
            </a:r>
            <a:r>
              <a:rPr lang="en-IN" sz="2647" spc="-4" dirty="0">
                <a:solidFill>
                  <a:srgbClr val="002060"/>
                </a:solidFill>
                <a:latin typeface="Carlito"/>
                <a:cs typeface="Carlito"/>
              </a:rPr>
              <a:t>generations, etc. </a:t>
            </a:r>
            <a:r>
              <a:rPr lang="en-IN" sz="2647" dirty="0">
                <a:solidFill>
                  <a:srgbClr val="002060"/>
                </a:solidFill>
                <a:latin typeface="Carlito"/>
                <a:cs typeface="Carlito"/>
              </a:rPr>
              <a:t>via the </a:t>
            </a:r>
            <a:r>
              <a:rPr lang="en-IN" sz="2647" spc="-4" dirty="0">
                <a:solidFill>
                  <a:srgbClr val="002060"/>
                </a:solidFill>
                <a:latin typeface="Carlito"/>
                <a:cs typeface="Carlito"/>
              </a:rPr>
              <a:t>pursuit of truth </a:t>
            </a:r>
            <a:r>
              <a:rPr lang="en-IN" sz="2647" dirty="0">
                <a:solidFill>
                  <a:srgbClr val="002060"/>
                </a:solidFill>
                <a:latin typeface="Carlito"/>
                <a:cs typeface="Carlito"/>
              </a:rPr>
              <a:t>and  </a:t>
            </a:r>
            <a:r>
              <a:rPr lang="en-IN" sz="2647" spc="-4" dirty="0">
                <a:solidFill>
                  <a:srgbClr val="002060"/>
                </a:solidFill>
                <a:latin typeface="Carlito"/>
                <a:cs typeface="Carlito"/>
              </a:rPr>
              <a:t>knowledge – live responsibly</a:t>
            </a:r>
          </a:p>
          <a:p>
            <a:pPr marL="313781" marR="4483" indent="-302575" algn="just">
              <a:lnSpc>
                <a:spcPct val="79200"/>
              </a:lnSpc>
              <a:spcBef>
                <a:spcPts val="745"/>
              </a:spcBef>
            </a:pPr>
            <a:endParaRPr lang="en-IN" sz="2647" spc="-4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313781" marR="4483" indent="-302575">
              <a:lnSpc>
                <a:spcPct val="79200"/>
              </a:lnSpc>
              <a:spcBef>
                <a:spcPts val="745"/>
              </a:spcBef>
            </a:pPr>
            <a:r>
              <a:rPr lang="en-US" sz="2647" spc="-4" dirty="0">
                <a:solidFill>
                  <a:srgbClr val="002060"/>
                </a:solidFill>
                <a:latin typeface="Carlito"/>
                <a:cs typeface="Carlito"/>
              </a:rPr>
              <a:t>Care for others</a:t>
            </a:r>
            <a:endParaRPr sz="2647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1206">
              <a:spcBef>
                <a:spcPts val="18"/>
              </a:spcBef>
            </a:pPr>
            <a:endParaRPr lang="en-US" sz="2647" dirty="0">
              <a:solidFill>
                <a:srgbClr val="002060"/>
              </a:solidFill>
              <a:latin typeface="Carlito"/>
              <a:cs typeface="Carlito"/>
            </a:endParaRPr>
          </a:p>
          <a:p>
            <a:pPr marL="11206">
              <a:spcBef>
                <a:spcPts val="18"/>
              </a:spcBef>
            </a:pPr>
            <a:r>
              <a:rPr lang="en-US" sz="2647" dirty="0">
                <a:solidFill>
                  <a:srgbClr val="002060"/>
                </a:solidFill>
                <a:latin typeface="Carlito"/>
                <a:cs typeface="Carlito"/>
              </a:rPr>
              <a:t>Democracy</a:t>
            </a:r>
          </a:p>
          <a:p>
            <a:pPr marL="11206"/>
            <a:endParaRPr lang="en-IN" sz="2647" spc="-4" dirty="0">
              <a:latin typeface="Carlito"/>
              <a:cs typeface="Carlito"/>
            </a:endParaRPr>
          </a:p>
          <a:p>
            <a:pPr marL="11206"/>
            <a:r>
              <a:rPr lang="en-IN" sz="2647" spc="-4" dirty="0">
                <a:latin typeface="Carlito"/>
                <a:cs typeface="Carlito"/>
              </a:rPr>
              <a:t>Rules may be derived from these principles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584" y="988279"/>
            <a:ext cx="6573931" cy="442203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  <a:tabLst>
                <a:tab pos="1344778" algn="l"/>
                <a:tab pos="3159106" algn="l"/>
              </a:tabLs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Ethics and research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11584" y="1810871"/>
            <a:ext cx="7863474" cy="3490247"/>
          </a:xfrm>
          <a:prstGeom prst="rect">
            <a:avLst/>
          </a:prstGeom>
        </p:spPr>
        <p:txBody>
          <a:bodyPr vert="horz" wrap="square" lIns="0" tIns="60512" rIns="0" bIns="0" rtlCol="0">
            <a:spAutoFit/>
          </a:bodyPr>
          <a:lstStyle/>
          <a:p>
            <a:pPr marL="11206" marR="446017">
              <a:lnSpc>
                <a:spcPts val="2824"/>
              </a:lnSpc>
              <a:spcBef>
                <a:spcPts val="476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Research misconduct (falsification, 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fabrication </a:t>
            </a: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sz="2200" spc="-18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plagiarism)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4483">
              <a:lnSpc>
                <a:spcPts val="2893"/>
              </a:lnSpc>
              <a:spcBef>
                <a:spcPts val="578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Collaboration issues (authorship, data  ownership and management)</a:t>
            </a:r>
            <a:r>
              <a:rPr lang="en-US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 – Who should be an author?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234"/>
              </a:spcBef>
              <a:tabLst>
                <a:tab pos="464509" algn="l"/>
                <a:tab pos="465069" algn="l"/>
              </a:tabLst>
            </a:pP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Peer</a:t>
            </a: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– Who should review?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353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Conflicts </a:t>
            </a:r>
            <a:r>
              <a:rPr sz="22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en-US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 – Who should know? Who are you responsible to?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265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Complicity</a:t>
            </a:r>
            <a:r>
              <a:rPr lang="en-US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 – Multiple involvement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353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Animal </a:t>
            </a:r>
            <a:r>
              <a:rPr lang="en-US"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subject ethics</a:t>
            </a:r>
          </a:p>
          <a:p>
            <a:pPr marL="11206">
              <a:spcBef>
                <a:spcPts val="353"/>
              </a:spcBef>
              <a:tabLst>
                <a:tab pos="464509" algn="l"/>
                <a:tab pos="465069" algn="l"/>
              </a:tabLst>
            </a:pPr>
            <a:r>
              <a:rPr sz="2200" spc="-4" dirty="0">
                <a:latin typeface="Calibri" panose="020F0502020204030204" pitchFamily="34" charset="0"/>
                <a:cs typeface="Calibri" panose="020F0502020204030204" pitchFamily="34" charset="0"/>
              </a:rPr>
              <a:t>Human subject</a:t>
            </a:r>
            <a:r>
              <a:rPr sz="2200" spc="-9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spc="-9" dirty="0">
                <a:latin typeface="Calibri" panose="020F0502020204030204" pitchFamily="34" charset="0"/>
                <a:cs typeface="Calibri" panose="020F0502020204030204" pitchFamily="34" charset="0"/>
              </a:rPr>
              <a:t>ethics</a:t>
            </a:r>
            <a:endParaRPr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11586" y="1249537"/>
            <a:ext cx="6796927" cy="442203"/>
          </a:xfrm>
          <a:prstGeom prst="rect">
            <a:avLst/>
          </a:prstGeom>
        </p:spPr>
        <p:txBody>
          <a:bodyPr vert="horz" wrap="square" lIns="0" tIns="11206" rIns="0" bIns="0" rtlCol="0" anchor="ctr">
            <a:spAutoFit/>
          </a:bodyPr>
          <a:lstStyle/>
          <a:p>
            <a:pPr marL="11206">
              <a:lnSpc>
                <a:spcPct val="100000"/>
              </a:lnSpc>
              <a:spcBef>
                <a:spcPts val="88"/>
              </a:spcBef>
            </a:pPr>
            <a:r>
              <a:rPr sz="2800" spc="-4" dirty="0">
                <a:latin typeface="Calibri" panose="020F0502020204030204" pitchFamily="34" charset="0"/>
                <a:cs typeface="Calibri" panose="020F0502020204030204" pitchFamily="34" charset="0"/>
              </a:rPr>
              <a:t>Examples </a:t>
            </a:r>
            <a:r>
              <a:rPr sz="2800" dirty="0"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sz="2800" spc="-4" dirty="0">
                <a:latin typeface="Calibri" panose="020F0502020204030204" pitchFamily="34" charset="0"/>
                <a:cs typeface="Calibri" panose="020F0502020204030204" pitchFamily="34" charset="0"/>
              </a:rPr>
              <a:t>research misconduct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11586" y="2410685"/>
            <a:ext cx="6980704" cy="2036629"/>
          </a:xfrm>
          <a:prstGeom prst="rect">
            <a:avLst/>
          </a:prstGeom>
        </p:spPr>
        <p:txBody>
          <a:bodyPr vert="horz" wrap="square" lIns="0" tIns="45384" rIns="0" bIns="0" rtlCol="0">
            <a:spAutoFit/>
          </a:bodyPr>
          <a:lstStyle/>
          <a:p>
            <a:pPr marL="11206">
              <a:spcBef>
                <a:spcPts val="357"/>
              </a:spcBef>
              <a:tabLst>
                <a:tab pos="313221" algn="l"/>
                <a:tab pos="313781" algn="l"/>
              </a:tabLst>
            </a:pP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Image manipulation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274"/>
              </a:spcBef>
              <a:tabLst>
                <a:tab pos="313221" algn="l"/>
                <a:tab pos="313781" algn="l"/>
              </a:tabLst>
            </a:pP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sz="2400" dirty="0">
                <a:latin typeface="Calibri" panose="020F0502020204030204" pitchFamily="34" charset="0"/>
                <a:cs typeface="Calibri" panose="020F0502020204030204" pitchFamily="34" charset="0"/>
              </a:rPr>
              <a:t>fabrication or</a:t>
            </a: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 falsification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>
              <a:spcBef>
                <a:spcPts val="229"/>
              </a:spcBef>
              <a:tabLst>
                <a:tab pos="313221" algn="l"/>
                <a:tab pos="313781" algn="l"/>
              </a:tabLst>
            </a:pP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Data omission/suppression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209000">
              <a:lnSpc>
                <a:spcPct val="90300"/>
              </a:lnSpc>
              <a:spcBef>
                <a:spcPts val="596"/>
              </a:spcBef>
              <a:tabLst>
                <a:tab pos="313221" algn="l"/>
                <a:tab pos="313781" algn="l"/>
              </a:tabLst>
            </a:pP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Plagiarism </a:t>
            </a:r>
            <a:endParaRPr lang="en-US" sz="2400" spc="-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209000">
              <a:lnSpc>
                <a:spcPct val="90300"/>
              </a:lnSpc>
              <a:spcBef>
                <a:spcPts val="596"/>
              </a:spcBef>
              <a:tabLst>
                <a:tab pos="313221" algn="l"/>
                <a:tab pos="313781" algn="l"/>
              </a:tabLst>
            </a:pPr>
            <a:r>
              <a:rPr sz="2400" spc="-4" dirty="0">
                <a:latin typeface="Calibri" panose="020F0502020204030204" pitchFamily="34" charset="0"/>
                <a:cs typeface="Calibri" panose="020F0502020204030204" pitchFamily="34" charset="0"/>
              </a:rPr>
              <a:t>Sabotage</a:t>
            </a:r>
            <a:endParaRPr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69142" y="886853"/>
            <a:ext cx="7917104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FF"/>
                </a:solidFill>
              </a:rPr>
              <a:t>Affordable excellence in a college</a:t>
            </a:r>
          </a:p>
          <a:p>
            <a:endParaRPr lang="en-US" sz="2400" dirty="0"/>
          </a:p>
          <a:p>
            <a:r>
              <a:rPr lang="en-US" sz="2400" dirty="0"/>
              <a:t>Our competition is not with Oxford.</a:t>
            </a:r>
          </a:p>
          <a:p>
            <a:r>
              <a:rPr lang="en-US" sz="2400" dirty="0"/>
              <a:t>Excellence does not occur in isolation. Need for an ecosystem.</a:t>
            </a:r>
          </a:p>
          <a:p>
            <a:r>
              <a:rPr lang="en-US" sz="2400" dirty="0"/>
              <a:t>Key to excellence is people.</a:t>
            </a:r>
          </a:p>
          <a:p>
            <a:r>
              <a:rPr lang="en-US" sz="2400" dirty="0"/>
              <a:t>Excellence is nurtured.</a:t>
            </a:r>
          </a:p>
          <a:p>
            <a:endParaRPr lang="en-US" sz="2400" dirty="0"/>
          </a:p>
          <a:p>
            <a:r>
              <a:rPr lang="en-US" sz="2400" dirty="0"/>
              <a:t>Excellence has no caste, religion or race!</a:t>
            </a:r>
          </a:p>
          <a:p>
            <a:r>
              <a:rPr lang="en-US" sz="2400" dirty="0"/>
              <a:t>Excellence is beyond disciplines.</a:t>
            </a:r>
          </a:p>
          <a:p>
            <a:r>
              <a:rPr lang="en-US" sz="2400" dirty="0"/>
              <a:t>Excellence must be imbibed by the system as a whole. </a:t>
            </a:r>
          </a:p>
          <a:p>
            <a:endParaRPr lang="en-US" sz="2400" dirty="0"/>
          </a:p>
          <a:p>
            <a:r>
              <a:rPr lang="en-US" sz="2400" dirty="0"/>
              <a:t>Destroying excellence is simple.</a:t>
            </a:r>
          </a:p>
          <a:p>
            <a:r>
              <a:rPr lang="en-US" sz="2400" dirty="0"/>
              <a:t>Just bring the wrong person!</a:t>
            </a:r>
          </a:p>
        </p:txBody>
      </p:sp>
    </p:spTree>
    <p:extLst>
      <p:ext uri="{BB962C8B-B14F-4D97-AF65-F5344CB8AC3E}">
        <p14:creationId xmlns:p14="http://schemas.microsoft.com/office/powerpoint/2010/main" val="2020007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73838" y="1162413"/>
            <a:ext cx="3719929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What is expected</a:t>
            </a:r>
          </a:p>
          <a:p>
            <a:endParaRPr lang="en-US" sz="2400" dirty="0"/>
          </a:p>
          <a:p>
            <a:r>
              <a:rPr lang="en-US" sz="2400" dirty="0"/>
              <a:t>Novelty	</a:t>
            </a:r>
          </a:p>
          <a:p>
            <a:r>
              <a:rPr lang="en-US" sz="2400" dirty="0"/>
              <a:t>Quality</a:t>
            </a:r>
          </a:p>
          <a:p>
            <a:r>
              <a:rPr lang="en-US" sz="2400" dirty="0"/>
              <a:t>Understanding</a:t>
            </a:r>
          </a:p>
          <a:p>
            <a:r>
              <a:rPr lang="en-US" sz="2400" dirty="0"/>
              <a:t>Applications</a:t>
            </a:r>
          </a:p>
          <a:p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Presentation</a:t>
            </a:r>
          </a:p>
          <a:p>
            <a:r>
              <a:rPr lang="en-US" sz="2400" dirty="0">
                <a:solidFill>
                  <a:srgbClr val="C00000"/>
                </a:solidFill>
              </a:rPr>
              <a:t>Language </a:t>
            </a:r>
            <a:r>
              <a:rPr lang="mr-IN" sz="2400" dirty="0">
                <a:solidFill>
                  <a:srgbClr val="C00000"/>
                </a:solidFill>
              </a:rPr>
              <a:t>–</a:t>
            </a:r>
            <a:r>
              <a:rPr lang="en-US" sz="2400" dirty="0">
                <a:solidFill>
                  <a:srgbClr val="C00000"/>
                </a:solidFill>
              </a:rPr>
              <a:t> scholarly writing</a:t>
            </a:r>
          </a:p>
          <a:p>
            <a:r>
              <a:rPr lang="en-US" sz="2400" dirty="0">
                <a:solidFill>
                  <a:srgbClr val="C00000"/>
                </a:solidFill>
              </a:rPr>
              <a:t>Originality</a:t>
            </a:r>
          </a:p>
          <a:p>
            <a:r>
              <a:rPr lang="en-US" sz="2400" dirty="0">
                <a:solidFill>
                  <a:srgbClr val="C00000"/>
                </a:solidFill>
              </a:rPr>
              <a:t>Plagiarism</a:t>
            </a:r>
          </a:p>
          <a:p>
            <a:r>
              <a:rPr lang="en-US" sz="2400" dirty="0">
                <a:solidFill>
                  <a:srgbClr val="C00000"/>
                </a:solidFill>
              </a:rPr>
              <a:t>Credits to people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A2DEC0-B5F2-3894-50F7-9AB83F6B9395}"/>
              </a:ext>
            </a:extLst>
          </p:cNvPr>
          <p:cNvSpPr txBox="1"/>
          <p:nvPr/>
        </p:nvSpPr>
        <p:spPr>
          <a:xfrm>
            <a:off x="5047013" y="2458192"/>
            <a:ext cx="2599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to get all these?</a:t>
            </a:r>
          </a:p>
          <a:p>
            <a:r>
              <a:rPr lang="en-US" dirty="0"/>
              <a:t>Simple answer is ‘people’.</a:t>
            </a:r>
          </a:p>
        </p:txBody>
      </p:sp>
    </p:spTree>
    <p:extLst>
      <p:ext uri="{BB962C8B-B14F-4D97-AF65-F5344CB8AC3E}">
        <p14:creationId xmlns:p14="http://schemas.microsoft.com/office/powerpoint/2010/main" val="4191442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rease-6-1920x10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48" y="1975267"/>
            <a:ext cx="5374871" cy="3023365"/>
          </a:xfrm>
          <a:prstGeom prst="rect">
            <a:avLst/>
          </a:prstGeom>
        </p:spPr>
      </p:pic>
      <p:pic>
        <p:nvPicPr>
          <p:cNvPr id="4" name="Picture 3" descr="133456_A083120_crop-10-21-4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2" y="1264253"/>
            <a:ext cx="5595912" cy="4318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152" y="5767815"/>
            <a:ext cx="436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MRC laboratory of Molecular Biology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93118" y="5583149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Urease, image EPFL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22338" y="443167"/>
            <a:ext cx="4335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FF"/>
                </a:solidFill>
                <a:latin typeface="Calibri Light"/>
                <a:cs typeface="Calibri Light"/>
              </a:rPr>
              <a:t>How about resources?</a:t>
            </a:r>
          </a:p>
        </p:txBody>
      </p:sp>
    </p:spTree>
    <p:extLst>
      <p:ext uri="{BB962C8B-B14F-4D97-AF65-F5344CB8AC3E}">
        <p14:creationId xmlns:p14="http://schemas.microsoft.com/office/powerpoint/2010/main" val="2265353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4816" y="705452"/>
            <a:ext cx="4889380" cy="5816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3366FF"/>
                </a:solidFill>
              </a:rPr>
              <a:t>Can we get there?</a:t>
            </a:r>
          </a:p>
          <a:p>
            <a:endParaRPr lang="en-US" sz="2400" dirty="0"/>
          </a:p>
          <a:p>
            <a:r>
              <a:rPr lang="en-US" sz="2400" dirty="0"/>
              <a:t>Impact?</a:t>
            </a:r>
          </a:p>
          <a:p>
            <a:r>
              <a:rPr lang="en-US" sz="2400" dirty="0"/>
              <a:t>Impact factor?</a:t>
            </a:r>
          </a:p>
          <a:p>
            <a:r>
              <a:rPr lang="en-US" sz="2400" dirty="0"/>
              <a:t>Get noticed?</a:t>
            </a:r>
          </a:p>
          <a:p>
            <a:r>
              <a:rPr lang="en-US" sz="2400" dirty="0"/>
              <a:t>Awards/rewards/fellowships</a:t>
            </a:r>
          </a:p>
          <a:p>
            <a:endParaRPr lang="en-US" sz="2400" dirty="0"/>
          </a:p>
          <a:p>
            <a:r>
              <a:rPr lang="en-US" sz="2400" dirty="0"/>
              <a:t>Never publish at lesser places</a:t>
            </a:r>
          </a:p>
          <a:p>
            <a:r>
              <a:rPr lang="en-US" sz="2400" dirty="0"/>
              <a:t>Publish at the right place</a:t>
            </a:r>
          </a:p>
          <a:p>
            <a:endParaRPr lang="en-US" sz="2400" dirty="0"/>
          </a:p>
          <a:p>
            <a:r>
              <a:rPr lang="en-US" sz="2400" dirty="0"/>
              <a:t>Can we have 10% papers in ACS/APS?</a:t>
            </a:r>
          </a:p>
          <a:p>
            <a:r>
              <a:rPr lang="en-US" sz="2400" dirty="0"/>
              <a:t>Increase gradually</a:t>
            </a:r>
          </a:p>
          <a:p>
            <a:endParaRPr lang="en-US" sz="2400" dirty="0"/>
          </a:p>
          <a:p>
            <a:r>
              <a:rPr lang="en-US" sz="2400" dirty="0"/>
              <a:t>Universities are not born in a day!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89753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81897" y="4171731"/>
            <a:ext cx="1980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>
                <a:latin typeface="Arial"/>
                <a:cs typeface="Arial"/>
              </a:rPr>
              <a:t>Thank you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296" y="2360744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3EA7B-7B18-0F5D-7401-FEC3EE04E433}"/>
              </a:ext>
            </a:extLst>
          </p:cNvPr>
          <p:cNvSpPr txBox="1"/>
          <p:nvPr/>
        </p:nvSpPr>
        <p:spPr>
          <a:xfrm>
            <a:off x="617517" y="5959673"/>
            <a:ext cx="8312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Slides 17, 19-23 used inputs from the presentation of </a:t>
            </a:r>
            <a:r>
              <a:rPr lang="en-IN" sz="1200" dirty="0"/>
              <a:t>Lisa Rasmussen available at: </a:t>
            </a:r>
            <a:r>
              <a:rPr lang="en-US" sz="1200" dirty="0"/>
              <a:t>https://</a:t>
            </a:r>
            <a:r>
              <a:rPr lang="en-US" sz="1200" dirty="0" err="1"/>
              <a:t>graduateschool.charlotte.edu</a:t>
            </a:r>
            <a:r>
              <a:rPr lang="en-US" sz="1200" dirty="0"/>
              <a:t>/sites/</a:t>
            </a:r>
            <a:r>
              <a:rPr lang="en-US" sz="1200" dirty="0" err="1"/>
              <a:t>graduateschool.charlotte.edu</a:t>
            </a:r>
            <a:r>
              <a:rPr lang="en-US" sz="1200" dirty="0"/>
              <a:t>/files/media/Lecture1ResearchEthics.pdf</a:t>
            </a:r>
          </a:p>
        </p:txBody>
      </p:sp>
    </p:spTree>
    <p:extLst>
      <p:ext uri="{BB962C8B-B14F-4D97-AF65-F5344CB8AC3E}">
        <p14:creationId xmlns:p14="http://schemas.microsoft.com/office/powerpoint/2010/main" val="14269026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621C38-F2F2-A74A-4592-3B5F5AB8CA23}"/>
              </a:ext>
            </a:extLst>
          </p:cNvPr>
          <p:cNvSpPr txBox="1"/>
          <p:nvPr/>
        </p:nvSpPr>
        <p:spPr>
          <a:xfrm>
            <a:off x="795647" y="1341911"/>
            <a:ext cx="4068486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Intellectual property rights</a:t>
            </a:r>
          </a:p>
          <a:p>
            <a:endParaRPr lang="en-US" dirty="0"/>
          </a:p>
          <a:p>
            <a:r>
              <a:rPr lang="en-US" dirty="0"/>
              <a:t>Research produces knowledge</a:t>
            </a:r>
          </a:p>
          <a:p>
            <a:r>
              <a:rPr lang="en-US" dirty="0"/>
              <a:t>Knowledge is wealth</a:t>
            </a:r>
          </a:p>
          <a:p>
            <a:r>
              <a:rPr lang="en-US" dirty="0"/>
              <a:t>How to create wealth?</a:t>
            </a:r>
          </a:p>
          <a:p>
            <a:r>
              <a:rPr lang="en-US" dirty="0"/>
              <a:t>Protect intellectual property</a:t>
            </a:r>
          </a:p>
          <a:p>
            <a:r>
              <a:rPr lang="en-US" dirty="0"/>
              <a:t>Patents is one of the common ways for </a:t>
            </a:r>
          </a:p>
          <a:p>
            <a:r>
              <a:rPr lang="en-US" dirty="0"/>
              <a:t>protection</a:t>
            </a:r>
          </a:p>
          <a:p>
            <a:r>
              <a:rPr lang="en-US" dirty="0"/>
              <a:t>Disclose knowledge in the form of patent</a:t>
            </a:r>
          </a:p>
          <a:p>
            <a:r>
              <a:rPr lang="en-US" dirty="0"/>
              <a:t>Allows protection, commercialization</a:t>
            </a:r>
          </a:p>
          <a:p>
            <a:endParaRPr lang="en-US" dirty="0"/>
          </a:p>
          <a:p>
            <a:r>
              <a:rPr lang="en-US" dirty="0"/>
              <a:t>Intellectual property policy</a:t>
            </a:r>
          </a:p>
          <a:p>
            <a:r>
              <a:rPr lang="en-US" dirty="0"/>
              <a:t>Incubation policy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B6BF4D-4F40-7303-4FBF-23AD062DD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4115" y="1982712"/>
            <a:ext cx="4103007" cy="28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3902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37143A-D914-ABC5-8021-34F9A7272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08D8-0B37-304A-A8F9-C64A4EC58A17}" type="datetime1">
              <a:rPr lang="en-IN" smtClean="0"/>
              <a:t>04/05/22</a:t>
            </a:fld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C882320-7B48-EFC4-8CA6-1BED6C94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BC98-0C61-4887-B4AA-9011FAC2913A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613EFC-B934-2F99-F448-A9B34C0B801D}"/>
              </a:ext>
            </a:extLst>
          </p:cNvPr>
          <p:cNvSpPr txBox="1"/>
          <p:nvPr/>
        </p:nvSpPr>
        <p:spPr>
          <a:xfrm>
            <a:off x="553160" y="447041"/>
            <a:ext cx="803768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Back to basics</a:t>
            </a:r>
          </a:p>
          <a:p>
            <a:endParaRPr lang="en-US" dirty="0"/>
          </a:p>
          <a:p>
            <a:r>
              <a:rPr lang="en-IN" b="1" dirty="0"/>
              <a:t>A system of accepted beliefs that control behaviour, especially such a system based on morals. </a:t>
            </a:r>
            <a:r>
              <a:rPr lang="en-IN" dirty="0"/>
              <a:t>(Cambridge)</a:t>
            </a:r>
          </a:p>
          <a:p>
            <a:endParaRPr lang="en-IN" b="1" dirty="0"/>
          </a:p>
          <a:p>
            <a:r>
              <a:rPr lang="en-IN" b="1" dirty="0"/>
              <a:t>Ethics are moral beliefs and rules about right and wrong.</a:t>
            </a:r>
            <a:r>
              <a:rPr lang="en-IN" dirty="0"/>
              <a:t> (Collins)</a:t>
            </a:r>
          </a:p>
          <a:p>
            <a:endParaRPr lang="en-IN" dirty="0"/>
          </a:p>
          <a:p>
            <a:r>
              <a:rPr lang="en-IN" b="1" dirty="0"/>
              <a:t>Ethics</a:t>
            </a:r>
            <a:r>
              <a:rPr lang="en-IN" dirty="0"/>
              <a:t> or </a:t>
            </a:r>
            <a:r>
              <a:rPr lang="en-IN" b="1" dirty="0"/>
              <a:t>moral philosophy</a:t>
            </a:r>
            <a:r>
              <a:rPr lang="en-IN" dirty="0"/>
              <a:t> seeks to resolve questions of human morality by defining concepts such as good and evil, right and wrong, virtue and vice, justice and crime. </a:t>
            </a:r>
          </a:p>
          <a:p>
            <a:endParaRPr lang="en-US" dirty="0"/>
          </a:p>
          <a:p>
            <a:r>
              <a:rPr lang="en-IN" dirty="0">
                <a:solidFill>
                  <a:srgbClr val="C00000"/>
                </a:solidFill>
              </a:rPr>
              <a:t>The English word </a:t>
            </a:r>
            <a:r>
              <a:rPr lang="en-IN" i="1" dirty="0">
                <a:solidFill>
                  <a:srgbClr val="C00000"/>
                </a:solidFill>
              </a:rPr>
              <a:t>ethics</a:t>
            </a:r>
            <a:r>
              <a:rPr lang="en-IN" dirty="0">
                <a:solidFill>
                  <a:srgbClr val="C00000"/>
                </a:solidFill>
              </a:rPr>
              <a:t> is derived from the Ancient Greek word </a:t>
            </a:r>
            <a:r>
              <a:rPr lang="en-IN" i="1" dirty="0" err="1">
                <a:solidFill>
                  <a:srgbClr val="C00000"/>
                </a:solidFill>
              </a:rPr>
              <a:t>ēthikós</a:t>
            </a:r>
            <a:r>
              <a:rPr lang="en-IN" dirty="0">
                <a:solidFill>
                  <a:srgbClr val="C00000"/>
                </a:solidFill>
              </a:rPr>
              <a:t> (</a:t>
            </a:r>
            <a:r>
              <a:rPr lang="el-GR" dirty="0" err="1">
                <a:solidFill>
                  <a:srgbClr val="C00000"/>
                </a:solidFill>
              </a:rPr>
              <a:t>ἠθικός</a:t>
            </a:r>
            <a:r>
              <a:rPr lang="el-GR" dirty="0">
                <a:solidFill>
                  <a:srgbClr val="C00000"/>
                </a:solidFill>
              </a:rPr>
              <a:t>), </a:t>
            </a:r>
            <a:r>
              <a:rPr lang="en-IN" dirty="0">
                <a:solidFill>
                  <a:srgbClr val="C00000"/>
                </a:solidFill>
              </a:rPr>
              <a:t>meaning "relating to one's character", which itself comes from the root word </a:t>
            </a:r>
            <a:r>
              <a:rPr lang="en-IN" i="1" dirty="0" err="1">
                <a:solidFill>
                  <a:srgbClr val="C00000"/>
                </a:solidFill>
              </a:rPr>
              <a:t>êthos</a:t>
            </a:r>
            <a:r>
              <a:rPr lang="en-IN" dirty="0">
                <a:solidFill>
                  <a:srgbClr val="C00000"/>
                </a:solidFill>
              </a:rPr>
              <a:t> (</a:t>
            </a:r>
            <a:r>
              <a:rPr lang="el-GR" dirty="0" err="1">
                <a:solidFill>
                  <a:srgbClr val="C00000"/>
                </a:solidFill>
              </a:rPr>
              <a:t>ἦθος</a:t>
            </a:r>
            <a:r>
              <a:rPr lang="el-GR" dirty="0">
                <a:solidFill>
                  <a:srgbClr val="C00000"/>
                </a:solidFill>
              </a:rPr>
              <a:t>) </a:t>
            </a:r>
            <a:r>
              <a:rPr lang="en-IN" dirty="0">
                <a:solidFill>
                  <a:srgbClr val="C00000"/>
                </a:solidFill>
              </a:rPr>
              <a:t>meaning "character, moral nature".</a:t>
            </a:r>
            <a:r>
              <a:rPr lang="en-IN" baseline="30000" dirty="0">
                <a:solidFill>
                  <a:srgbClr val="C00000"/>
                </a:solidFill>
              </a:rPr>
              <a:t> </a:t>
            </a:r>
            <a:r>
              <a:rPr lang="en-IN" dirty="0">
                <a:solidFill>
                  <a:srgbClr val="C00000"/>
                </a:solidFill>
              </a:rPr>
              <a:t>This word was transferred into Latin as </a:t>
            </a:r>
            <a:r>
              <a:rPr lang="en-IN" i="1" dirty="0" err="1">
                <a:solidFill>
                  <a:srgbClr val="C00000"/>
                </a:solidFill>
              </a:rPr>
              <a:t>ethica</a:t>
            </a:r>
            <a:r>
              <a:rPr lang="en-IN" dirty="0">
                <a:solidFill>
                  <a:srgbClr val="C00000"/>
                </a:solidFill>
              </a:rPr>
              <a:t> and then into French as </a:t>
            </a:r>
            <a:r>
              <a:rPr lang="en-IN" i="1" dirty="0" err="1">
                <a:solidFill>
                  <a:srgbClr val="C00000"/>
                </a:solidFill>
              </a:rPr>
              <a:t>éthique</a:t>
            </a:r>
            <a:r>
              <a:rPr lang="en-IN" dirty="0">
                <a:solidFill>
                  <a:srgbClr val="C00000"/>
                </a:solidFill>
              </a:rPr>
              <a:t>, from which it was transferred into English. (Wikipedia)</a:t>
            </a:r>
          </a:p>
          <a:p>
            <a:endParaRPr lang="en-IN" dirty="0"/>
          </a:p>
          <a:p>
            <a:r>
              <a:rPr lang="en-IN" b="1" dirty="0"/>
              <a:t>Animal ethics, bioethics, business ethics, machine ethics, military ethics, political ethics, public sector ethics, publication ethics, ethics of nanotechnology, ethics of quantification, ethics of technology,…</a:t>
            </a:r>
          </a:p>
          <a:p>
            <a:endParaRPr lang="en-IN" b="1" dirty="0"/>
          </a:p>
          <a:p>
            <a:r>
              <a:rPr lang="en-IN" b="1" dirty="0"/>
              <a:t>Ethics in research, ethics in publications, ethics in intellectual property,…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758848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CEFE4-F7D0-53FC-98D3-EE226983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C08D8-0B37-304A-A8F9-C64A4EC58A17}" type="datetime1">
              <a:rPr lang="en-IN" smtClean="0"/>
              <a:t>04/05/22</a:t>
            </a:fld>
            <a:endParaRPr lang="en-IN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C00C2F-2C4A-21CF-4473-D4B07F1D8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0BBC98-0C61-4887-B4AA-9011FAC2913A}" type="slidenum">
              <a:rPr lang="en-IN" smtClean="0"/>
              <a:pPr/>
              <a:t>4</a:t>
            </a:fld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AABD0A-645E-F6C9-3187-297822012053}"/>
              </a:ext>
            </a:extLst>
          </p:cNvPr>
          <p:cNvSpPr txBox="1"/>
          <p:nvPr/>
        </p:nvSpPr>
        <p:spPr>
          <a:xfrm>
            <a:off x="1246544" y="1898908"/>
            <a:ext cx="4326249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There are larger questions …</a:t>
            </a:r>
          </a:p>
          <a:p>
            <a:endParaRPr lang="en-US" dirty="0"/>
          </a:p>
          <a:p>
            <a:r>
              <a:rPr lang="en-US" dirty="0"/>
              <a:t>Science and morality </a:t>
            </a:r>
          </a:p>
          <a:p>
            <a:r>
              <a:rPr lang="en-US" dirty="0"/>
              <a:t>Why science?</a:t>
            </a:r>
          </a:p>
          <a:p>
            <a:r>
              <a:rPr lang="en-US" dirty="0"/>
              <a:t>Why do I do science?</a:t>
            </a:r>
          </a:p>
          <a:p>
            <a:r>
              <a:rPr lang="en-US" dirty="0"/>
              <a:t>Science and society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C4A671-0FD3-D398-1CBF-856D31BFAD4A}"/>
              </a:ext>
            </a:extLst>
          </p:cNvPr>
          <p:cNvSpPr/>
          <p:nvPr/>
        </p:nvSpPr>
        <p:spPr>
          <a:xfrm>
            <a:off x="3176133" y="4387933"/>
            <a:ext cx="41217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Conflicts – personal/financial/institutional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43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59968" y="1141492"/>
            <a:ext cx="6624065" cy="1218282"/>
          </a:xfrm>
          <a:prstGeom prst="rect">
            <a:avLst/>
          </a:prstGeom>
        </p:spPr>
        <p:txBody>
          <a:bodyPr vert="horz" wrap="square" lIns="0" tIns="38100" rIns="0" bIns="0" rtlCol="0" anchor="ctr">
            <a:spAutoFit/>
          </a:bodyPr>
          <a:lstStyle/>
          <a:p>
            <a:pPr marL="2279398" marR="4483" indent="-2262588">
              <a:lnSpc>
                <a:spcPts val="4588"/>
              </a:lnSpc>
              <a:spcBef>
                <a:spcPts val="300"/>
              </a:spcBef>
              <a:tabLst>
                <a:tab pos="3565341" algn="l"/>
                <a:tab pos="4552072" algn="l"/>
              </a:tabLst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Science is about truth</a:t>
            </a:r>
            <a:br>
              <a:rPr lang="en-US" sz="3883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sz="388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259967" y="2096170"/>
            <a:ext cx="7341534" cy="3367864"/>
          </a:xfrm>
          <a:prstGeom prst="rect">
            <a:avLst/>
          </a:prstGeom>
        </p:spPr>
        <p:txBody>
          <a:bodyPr vert="horz" wrap="square" lIns="0" tIns="78441" rIns="0" bIns="0" rtlCol="0">
            <a:spAutoFit/>
          </a:bodyPr>
          <a:lstStyle/>
          <a:p>
            <a:pPr marL="11206" algn="just">
              <a:spcBef>
                <a:spcPts val="618"/>
              </a:spcBef>
              <a:tabLst>
                <a:tab pos="313781" algn="l"/>
              </a:tabLst>
            </a:pP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To whom it belongs?</a:t>
            </a:r>
          </a:p>
          <a:p>
            <a:pPr marL="11206" algn="just">
              <a:spcBef>
                <a:spcPts val="618"/>
              </a:spcBef>
              <a:tabLst>
                <a:tab pos="313781" algn="l"/>
              </a:tabLst>
            </a:pP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To everyone, as </a:t>
            </a: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public</a:t>
            </a:r>
            <a:r>
              <a:rPr sz="2294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fund</a:t>
            </a: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s research</a:t>
            </a:r>
            <a:endParaRPr sz="229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569289" algn="just">
              <a:lnSpc>
                <a:spcPts val="2718"/>
              </a:lnSpc>
              <a:spcBef>
                <a:spcPts val="653"/>
              </a:spcBef>
              <a:tabLst>
                <a:tab pos="313781" algn="l"/>
              </a:tabLst>
            </a:pP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esearch</a:t>
            </a: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ers</a:t>
            </a:r>
            <a:endParaRPr sz="229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206760" algn="just">
              <a:lnSpc>
                <a:spcPct val="101800"/>
              </a:lnSpc>
              <a:spcBef>
                <a:spcPts val="397"/>
              </a:spcBef>
              <a:tabLst>
                <a:tab pos="313781" algn="l"/>
              </a:tabLst>
            </a:pP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Colleagues and collaborators</a:t>
            </a:r>
            <a:endParaRPr sz="229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algn="just">
              <a:spcBef>
                <a:spcPts val="534"/>
              </a:spcBef>
              <a:tabLst>
                <a:tab pos="313781" algn="l"/>
              </a:tabLst>
            </a:pP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Funding</a:t>
            </a:r>
            <a:r>
              <a:rPr lang="en-US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 bodies</a:t>
            </a:r>
            <a:endParaRPr sz="229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4483" algn="just">
              <a:lnSpc>
                <a:spcPct val="100600"/>
              </a:lnSpc>
              <a:spcBef>
                <a:spcPts val="494"/>
              </a:spcBef>
              <a:tabLst>
                <a:tab pos="313781" algn="l"/>
              </a:tabLst>
            </a:pPr>
            <a:r>
              <a:rPr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Research institutions/universities</a:t>
            </a:r>
            <a:endParaRPr lang="en-US" sz="229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4483" algn="just">
              <a:lnSpc>
                <a:spcPct val="100600"/>
              </a:lnSpc>
              <a:spcBef>
                <a:spcPts val="494"/>
              </a:spcBef>
              <a:tabLst>
                <a:tab pos="313781" algn="l"/>
              </a:tabLst>
            </a:pPr>
            <a:endParaRPr lang="en-IN" sz="2294" spc="-4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206" marR="4483" algn="just">
              <a:lnSpc>
                <a:spcPct val="100600"/>
              </a:lnSpc>
              <a:spcBef>
                <a:spcPts val="494"/>
              </a:spcBef>
              <a:tabLst>
                <a:tab pos="313781" algn="l"/>
              </a:tabLst>
            </a:pPr>
            <a:r>
              <a:rPr lang="en-IN" sz="2294" spc="-4" dirty="0">
                <a:latin typeface="Calibri" panose="020F0502020204030204" pitchFamily="34" charset="0"/>
                <a:cs typeface="Calibri" panose="020F0502020204030204" pitchFamily="34" charset="0"/>
              </a:rPr>
              <a:t>Science is about being responsible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E0BD19-2836-6E4E-9A40-0282CCBDFCEF}" type="slidenum">
              <a:rPr lang="en-US"/>
              <a:pPr/>
              <a:t>6</a:t>
            </a:fld>
            <a:endParaRPr lang="en-US"/>
          </a:p>
        </p:txBody>
      </p:sp>
      <p:pic>
        <p:nvPicPr>
          <p:cNvPr id="110594" name="Picture 2" descr="einstei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191" y="3363941"/>
            <a:ext cx="2255716" cy="2443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epfig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94" y="1625941"/>
            <a:ext cx="2093509" cy="2844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amanuj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56" y="935845"/>
            <a:ext cx="2242968" cy="2954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ErnestRutherford"/>
          <p:cNvPicPr>
            <a:picLocks noChangeAspect="1" noChangeArrowheads="1"/>
          </p:cNvPicPr>
          <p:nvPr/>
        </p:nvPicPr>
        <p:blipFill>
          <a:blip r:embed="rId5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921" y="3288575"/>
            <a:ext cx="1861479" cy="251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galile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505200"/>
            <a:ext cx="1692205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0" y="1295400"/>
            <a:ext cx="2108245" cy="2895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2800" y="3886200"/>
            <a:ext cx="1625951" cy="2209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2516534"/>
            <a:ext cx="1752600" cy="22078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3000" y="29029"/>
            <a:ext cx="1587500" cy="21808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9400" y="228600"/>
            <a:ext cx="1371600" cy="19398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4648200"/>
            <a:ext cx="1010987" cy="139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2400" y="457200"/>
            <a:ext cx="1572502" cy="2133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10400" y="1885603"/>
            <a:ext cx="1371600" cy="16957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0800" y="381000"/>
            <a:ext cx="1137920" cy="1600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81200" y="260509"/>
            <a:ext cx="1143000" cy="1415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800600" y="5181600"/>
            <a:ext cx="1349892" cy="16764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33600" y="5308600"/>
            <a:ext cx="1331516" cy="15494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7600" y="533400"/>
            <a:ext cx="1216660" cy="152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657600" y="5241471"/>
            <a:ext cx="1143000" cy="16165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19200" y="-173083"/>
            <a:ext cx="1092200" cy="15446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24600" y="5098143"/>
            <a:ext cx="1369971" cy="1752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590971" y="4419600"/>
            <a:ext cx="1524000" cy="1524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324600" y="6452382"/>
            <a:ext cx="2573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Images from </a:t>
            </a:r>
            <a:r>
              <a:rPr lang="en-US" i="1" dirty="0">
                <a:solidFill>
                  <a:schemeClr val="bg1"/>
                </a:solidFill>
              </a:rPr>
              <a:t>Wikipedia</a:t>
            </a:r>
          </a:p>
        </p:txBody>
      </p:sp>
      <p:sp>
        <p:nvSpPr>
          <p:cNvPr id="27" name="Text Box 7">
            <a:extLst>
              <a:ext uri="{FF2B5EF4-FFF2-40B4-BE49-F238E27FC236}">
                <a16:creationId xmlns:a16="http://schemas.microsoft.com/office/drawing/2014/main" id="{4B1674AA-F2A5-9D7D-2EB2-42F8C214F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6073" y="3441383"/>
            <a:ext cx="3269293" cy="5232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People make science</a:t>
            </a:r>
          </a:p>
        </p:txBody>
      </p:sp>
    </p:spTree>
    <p:extLst>
      <p:ext uri="{BB962C8B-B14F-4D97-AF65-F5344CB8AC3E}">
        <p14:creationId xmlns:p14="http://schemas.microsoft.com/office/powerpoint/2010/main" val="3368960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amer-blog-cover-image-1281x6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52" y="1143000"/>
            <a:ext cx="9300452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24600" y="5943600"/>
            <a:ext cx="2458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Image from </a:t>
            </a:r>
            <a:r>
              <a:rPr lang="en-US" i="1" dirty="0">
                <a:solidFill>
                  <a:schemeClr val="bg1"/>
                </a:solidFill>
              </a:rPr>
              <a:t>Wikipedia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4099" y="1147532"/>
            <a:ext cx="42621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Science is being open</a:t>
            </a:r>
          </a:p>
        </p:txBody>
      </p:sp>
    </p:spTree>
    <p:extLst>
      <p:ext uri="{BB962C8B-B14F-4D97-AF65-F5344CB8AC3E}">
        <p14:creationId xmlns:p14="http://schemas.microsoft.com/office/powerpoint/2010/main" val="1407077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900" y="0"/>
            <a:ext cx="48811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3310" y="927165"/>
            <a:ext cx="4162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Science is endurance</a:t>
            </a:r>
          </a:p>
        </p:txBody>
      </p:sp>
    </p:spTree>
    <p:extLst>
      <p:ext uri="{BB962C8B-B14F-4D97-AF65-F5344CB8AC3E}">
        <p14:creationId xmlns:p14="http://schemas.microsoft.com/office/powerpoint/2010/main" val="65723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67800" cy="6927431"/>
          </a:xfrm>
          <a:prstGeom prst="rect">
            <a:avLst/>
          </a:prstGeom>
        </p:spPr>
      </p:pic>
      <p:pic>
        <p:nvPicPr>
          <p:cNvPr id="5" name="Picture 4" descr="imag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2568" y="-2971800"/>
            <a:ext cx="6842368" cy="1067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3208</TotalTime>
  <Words>1058</Words>
  <Application>Microsoft Macintosh PowerPoint</Application>
  <PresentationFormat>On-screen Show (4:3)</PresentationFormat>
  <Paragraphs>203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Carlito</vt:lpstr>
      <vt:lpstr>Comic Sans MS</vt:lpstr>
      <vt:lpstr>Office Theme</vt:lpstr>
      <vt:lpstr>PowerPoint Presentation</vt:lpstr>
      <vt:lpstr>Ethics in Research Research Integrity Responsible Conduct of Research  All mean the same.  Do research well.</vt:lpstr>
      <vt:lpstr>PowerPoint Presentation</vt:lpstr>
      <vt:lpstr>PowerPoint Presentation</vt:lpstr>
      <vt:lpstr>Science is about truth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Professional Pressures</vt:lpstr>
      <vt:lpstr>PowerPoint Presentation</vt:lpstr>
      <vt:lpstr>Ethics and research</vt:lpstr>
      <vt:lpstr>Examples of research misconduct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Pradeep T</dc:creator>
  <cp:lastModifiedBy>Pradeep T</cp:lastModifiedBy>
  <cp:revision>49</cp:revision>
  <dcterms:created xsi:type="dcterms:W3CDTF">2020-09-25T02:38:33Z</dcterms:created>
  <dcterms:modified xsi:type="dcterms:W3CDTF">2022-05-04T09:23:32Z</dcterms:modified>
</cp:coreProperties>
</file>