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9" r:id="rId2"/>
    <p:sldId id="1856" r:id="rId3"/>
    <p:sldId id="270" r:id="rId4"/>
    <p:sldId id="1821" r:id="rId5"/>
    <p:sldId id="1796" r:id="rId6"/>
    <p:sldId id="608" r:id="rId7"/>
    <p:sldId id="1814" r:id="rId8"/>
    <p:sldId id="440" r:id="rId9"/>
    <p:sldId id="644" r:id="rId10"/>
    <p:sldId id="258" r:id="rId11"/>
    <p:sldId id="290" r:id="rId12"/>
    <p:sldId id="286" r:id="rId13"/>
    <p:sldId id="256" r:id="rId14"/>
    <p:sldId id="1853" r:id="rId15"/>
    <p:sldId id="1852" r:id="rId16"/>
    <p:sldId id="1862" r:id="rId17"/>
    <p:sldId id="1874" r:id="rId18"/>
    <p:sldId id="581" r:id="rId19"/>
  </p:sldIdLst>
  <p:sldSz cx="9144000" cy="68214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F528A4-6BE9-A44F-9C3C-C9EAFD17A3B3}">
          <p14:sldIdLst>
            <p14:sldId id="299"/>
            <p14:sldId id="1856"/>
            <p14:sldId id="270"/>
            <p14:sldId id="1821"/>
            <p14:sldId id="1796"/>
            <p14:sldId id="608"/>
            <p14:sldId id="1814"/>
            <p14:sldId id="440"/>
            <p14:sldId id="644"/>
            <p14:sldId id="258"/>
            <p14:sldId id="290"/>
            <p14:sldId id="286"/>
            <p14:sldId id="256"/>
            <p14:sldId id="1853"/>
            <p14:sldId id="1852"/>
            <p14:sldId id="1862"/>
            <p14:sldId id="1874"/>
            <p14:sldId id="581"/>
          </p14:sldIdLst>
        </p14:section>
        <p14:section name="Untitled Section" id="{9D7B6EC4-C4B7-5641-8E3B-9F3B58C414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4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08"/>
    <a:srgbClr val="315935"/>
    <a:srgbClr val="8EFA00"/>
    <a:srgbClr val="86131F"/>
    <a:srgbClr val="0432FF"/>
    <a:srgbClr val="B4541B"/>
    <a:srgbClr val="D6601B"/>
    <a:srgbClr val="EBB53B"/>
    <a:srgbClr val="2096FD"/>
    <a:srgbClr val="B12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0762" autoAdjust="0"/>
  </p:normalViewPr>
  <p:slideViewPr>
    <p:cSldViewPr>
      <p:cViewPr varScale="1">
        <p:scale>
          <a:sx n="113" d="100"/>
          <a:sy n="113" d="100"/>
        </p:scale>
        <p:origin x="496" y="192"/>
      </p:cViewPr>
      <p:guideLst>
        <p:guide orient="horz" pos="2149"/>
        <p:guide pos="2880"/>
      </p:guideLst>
    </p:cSldViewPr>
  </p:slideViewPr>
  <p:outlineViewPr>
    <p:cViewPr>
      <p:scale>
        <a:sx n="33" d="100"/>
        <a:sy n="33" d="100"/>
      </p:scale>
      <p:origin x="0" y="-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6AEBD-997D-45F7-8C1E-2ABF224E84D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BB620B-0391-45E0-87A9-163BECEE5FBF}">
      <dgm:prSet/>
      <dgm:spPr/>
      <dgm:t>
        <a:bodyPr/>
        <a:lstStyle/>
        <a:p>
          <a:r>
            <a:rPr lang="en-US" dirty="0"/>
            <a:t>Digital twin is the digital visualization and representation of a physical or natural system, which may gather data continuously from its physical counterpart and interact with it via a control system. </a:t>
          </a:r>
        </a:p>
      </dgm:t>
    </dgm:pt>
    <dgm:pt modelId="{D568D46F-8EB0-45E0-A50D-5AF87CC08F8D}" type="parTrans" cxnId="{391B78F0-C05A-40DF-ADC4-4787B6B60429}">
      <dgm:prSet/>
      <dgm:spPr/>
      <dgm:t>
        <a:bodyPr/>
        <a:lstStyle/>
        <a:p>
          <a:endParaRPr lang="en-US"/>
        </a:p>
      </dgm:t>
    </dgm:pt>
    <dgm:pt modelId="{BFA035EA-AE2E-4D55-8FE4-A8A53E44BAFD}" type="sibTrans" cxnId="{391B78F0-C05A-40DF-ADC4-4787B6B60429}">
      <dgm:prSet/>
      <dgm:spPr/>
      <dgm:t>
        <a:bodyPr/>
        <a:lstStyle/>
        <a:p>
          <a:endParaRPr lang="en-US"/>
        </a:p>
      </dgm:t>
    </dgm:pt>
    <dgm:pt modelId="{0E90750B-8E6B-488C-8390-8A6CA66589ED}">
      <dgm:prSet/>
      <dgm:spPr/>
      <dgm:t>
        <a:bodyPr/>
        <a:lstStyle/>
        <a:p>
          <a:r>
            <a:rPr lang="en-US" dirty="0"/>
            <a:t>Create a digital twin of different elements of hydrologic environment – surface water bodies, ground water, rivers, and urban water utilities. </a:t>
          </a:r>
        </a:p>
      </dgm:t>
    </dgm:pt>
    <dgm:pt modelId="{F4B1D3B6-F4DC-4B13-BC9B-3728A54EB7BB}" type="parTrans" cxnId="{A935638E-AADA-4406-9890-F0AF95AAFC91}">
      <dgm:prSet/>
      <dgm:spPr/>
      <dgm:t>
        <a:bodyPr/>
        <a:lstStyle/>
        <a:p>
          <a:endParaRPr lang="en-US"/>
        </a:p>
      </dgm:t>
    </dgm:pt>
    <dgm:pt modelId="{0FE0604E-0F06-4A71-9913-E642F905E9F2}" type="sibTrans" cxnId="{A935638E-AADA-4406-9890-F0AF95AAFC91}">
      <dgm:prSet/>
      <dgm:spPr/>
      <dgm:t>
        <a:bodyPr/>
        <a:lstStyle/>
        <a:p>
          <a:endParaRPr lang="en-US"/>
        </a:p>
      </dgm:t>
    </dgm:pt>
    <dgm:pt modelId="{EE5945A8-A366-41EE-B950-145D51096488}">
      <dgm:prSet/>
      <dgm:spPr/>
      <dgm:t>
        <a:bodyPr/>
        <a:lstStyle/>
        <a:p>
          <a:r>
            <a:rPr lang="en-US" dirty="0"/>
            <a:t>Data-driven modelling of events such as flood inundation of rural and urban areas with 3D visualization using the digital twin representation of the landscape.   </a:t>
          </a:r>
        </a:p>
      </dgm:t>
    </dgm:pt>
    <dgm:pt modelId="{627157E6-A1D2-4B78-B52C-5161CAA3BC2A}" type="parTrans" cxnId="{AEF2EFCE-63CA-49D3-BB69-935890045615}">
      <dgm:prSet/>
      <dgm:spPr/>
      <dgm:t>
        <a:bodyPr/>
        <a:lstStyle/>
        <a:p>
          <a:endParaRPr lang="en-US"/>
        </a:p>
      </dgm:t>
    </dgm:pt>
    <dgm:pt modelId="{9E99AA80-BACA-4D18-AF2A-00A6FDC69026}" type="sibTrans" cxnId="{AEF2EFCE-63CA-49D3-BB69-935890045615}">
      <dgm:prSet/>
      <dgm:spPr/>
      <dgm:t>
        <a:bodyPr/>
        <a:lstStyle/>
        <a:p>
          <a:endParaRPr lang="en-US"/>
        </a:p>
      </dgm:t>
    </dgm:pt>
    <dgm:pt modelId="{D5F1129E-18BD-4A44-9BA8-C1FF9C16ABEB}">
      <dgm:prSet/>
      <dgm:spPr/>
      <dgm:t>
        <a:bodyPr/>
        <a:lstStyle/>
        <a:p>
          <a:r>
            <a:rPr lang="en-US" dirty="0"/>
            <a:t>Integration of real-time modelling of groundwater and surface water, water supply networks and utilities combined with analytics platform more accurate decision making.</a:t>
          </a:r>
        </a:p>
        <a:p>
          <a:endParaRPr lang="en-US" dirty="0"/>
        </a:p>
      </dgm:t>
    </dgm:pt>
    <dgm:pt modelId="{D29DC61A-2B98-49D3-8727-622055A44758}" type="parTrans" cxnId="{DACC574F-AAD2-45DC-A39D-DA11A71AA966}">
      <dgm:prSet/>
      <dgm:spPr/>
      <dgm:t>
        <a:bodyPr/>
        <a:lstStyle/>
        <a:p>
          <a:endParaRPr lang="en-US"/>
        </a:p>
      </dgm:t>
    </dgm:pt>
    <dgm:pt modelId="{451F4BAF-8FB2-410A-AC5B-E0C76F10B15C}" type="sibTrans" cxnId="{DACC574F-AAD2-45DC-A39D-DA11A71AA966}">
      <dgm:prSet/>
      <dgm:spPr/>
      <dgm:t>
        <a:bodyPr/>
        <a:lstStyle/>
        <a:p>
          <a:endParaRPr lang="en-US"/>
        </a:p>
      </dgm:t>
    </dgm:pt>
    <dgm:pt modelId="{890C2DCD-063C-CF4F-92E6-E37D11246CD7}">
      <dgm:prSet/>
      <dgm:spPr/>
      <dgm:t>
        <a:bodyPr/>
        <a:lstStyle/>
        <a:p>
          <a:endParaRPr lang="en-GB"/>
        </a:p>
      </dgm:t>
    </dgm:pt>
    <dgm:pt modelId="{6AE66A3C-8215-3143-BF1E-52F29D125A20}" type="parTrans" cxnId="{5DD1BCEA-BD09-674B-895D-E2443561C9D0}">
      <dgm:prSet/>
      <dgm:spPr/>
      <dgm:t>
        <a:bodyPr/>
        <a:lstStyle/>
        <a:p>
          <a:endParaRPr lang="en-GB"/>
        </a:p>
      </dgm:t>
    </dgm:pt>
    <dgm:pt modelId="{F2E05D63-E3C9-A14A-A8D2-A5D9BF02F816}" type="sibTrans" cxnId="{5DD1BCEA-BD09-674B-895D-E2443561C9D0}">
      <dgm:prSet/>
      <dgm:spPr/>
      <dgm:t>
        <a:bodyPr/>
        <a:lstStyle/>
        <a:p>
          <a:endParaRPr lang="en-GB"/>
        </a:p>
      </dgm:t>
    </dgm:pt>
    <dgm:pt modelId="{229B18DD-0A43-174A-84A5-41C034E54334}" type="pres">
      <dgm:prSet presAssocID="{F206AEBD-997D-45F7-8C1E-2ABF224E84DB}" presName="vert0" presStyleCnt="0">
        <dgm:presLayoutVars>
          <dgm:dir/>
          <dgm:animOne val="branch"/>
          <dgm:animLvl val="lvl"/>
        </dgm:presLayoutVars>
      </dgm:prSet>
      <dgm:spPr/>
    </dgm:pt>
    <dgm:pt modelId="{C387CE85-5873-6B4B-A7F7-29B90E786F17}" type="pres">
      <dgm:prSet presAssocID="{14BB620B-0391-45E0-87A9-163BECEE5FBF}" presName="thickLine" presStyleLbl="alignNode1" presStyleIdx="0" presStyleCnt="5"/>
      <dgm:spPr/>
    </dgm:pt>
    <dgm:pt modelId="{95E53D9E-051A-9041-827E-5A0BE5AF4C8B}" type="pres">
      <dgm:prSet presAssocID="{14BB620B-0391-45E0-87A9-163BECEE5FBF}" presName="horz1" presStyleCnt="0"/>
      <dgm:spPr/>
    </dgm:pt>
    <dgm:pt modelId="{405452BA-E181-F944-8424-698153584A5D}" type="pres">
      <dgm:prSet presAssocID="{14BB620B-0391-45E0-87A9-163BECEE5FBF}" presName="tx1" presStyleLbl="revTx" presStyleIdx="0" presStyleCnt="5"/>
      <dgm:spPr/>
    </dgm:pt>
    <dgm:pt modelId="{35B3621E-1D60-7741-8FF8-02D93E7A58D5}" type="pres">
      <dgm:prSet presAssocID="{14BB620B-0391-45E0-87A9-163BECEE5FBF}" presName="vert1" presStyleCnt="0"/>
      <dgm:spPr/>
    </dgm:pt>
    <dgm:pt modelId="{892E3670-676C-C24A-AF16-655E290E52F5}" type="pres">
      <dgm:prSet presAssocID="{0E90750B-8E6B-488C-8390-8A6CA66589ED}" presName="thickLine" presStyleLbl="alignNode1" presStyleIdx="1" presStyleCnt="5"/>
      <dgm:spPr/>
    </dgm:pt>
    <dgm:pt modelId="{4C1AD1F7-C7F8-A34D-A067-AA9FC87C67A2}" type="pres">
      <dgm:prSet presAssocID="{0E90750B-8E6B-488C-8390-8A6CA66589ED}" presName="horz1" presStyleCnt="0"/>
      <dgm:spPr/>
    </dgm:pt>
    <dgm:pt modelId="{88A0DBF2-D53B-6143-83A1-E9615D1E2173}" type="pres">
      <dgm:prSet presAssocID="{0E90750B-8E6B-488C-8390-8A6CA66589ED}" presName="tx1" presStyleLbl="revTx" presStyleIdx="1" presStyleCnt="5"/>
      <dgm:spPr/>
    </dgm:pt>
    <dgm:pt modelId="{86F8CC9B-CA48-004F-A035-A34BE6CC535B}" type="pres">
      <dgm:prSet presAssocID="{0E90750B-8E6B-488C-8390-8A6CA66589ED}" presName="vert1" presStyleCnt="0"/>
      <dgm:spPr/>
    </dgm:pt>
    <dgm:pt modelId="{6D310D68-2EF3-FF44-B7D3-F8977430C27B}" type="pres">
      <dgm:prSet presAssocID="{EE5945A8-A366-41EE-B950-145D51096488}" presName="thickLine" presStyleLbl="alignNode1" presStyleIdx="2" presStyleCnt="5"/>
      <dgm:spPr/>
    </dgm:pt>
    <dgm:pt modelId="{8C861A0D-A967-7440-9A82-1A0B9D686DF5}" type="pres">
      <dgm:prSet presAssocID="{EE5945A8-A366-41EE-B950-145D51096488}" presName="horz1" presStyleCnt="0"/>
      <dgm:spPr/>
    </dgm:pt>
    <dgm:pt modelId="{48E22BD2-5D12-224A-8A35-6D2484046BEF}" type="pres">
      <dgm:prSet presAssocID="{EE5945A8-A366-41EE-B950-145D51096488}" presName="tx1" presStyleLbl="revTx" presStyleIdx="2" presStyleCnt="5"/>
      <dgm:spPr/>
    </dgm:pt>
    <dgm:pt modelId="{5E87A772-53FA-4D46-B3CB-F906181B3945}" type="pres">
      <dgm:prSet presAssocID="{EE5945A8-A366-41EE-B950-145D51096488}" presName="vert1" presStyleCnt="0"/>
      <dgm:spPr/>
    </dgm:pt>
    <dgm:pt modelId="{50D28A4E-3A19-0F4B-B416-844658642802}" type="pres">
      <dgm:prSet presAssocID="{D5F1129E-18BD-4A44-9BA8-C1FF9C16ABEB}" presName="thickLine" presStyleLbl="alignNode1" presStyleIdx="3" presStyleCnt="5"/>
      <dgm:spPr/>
    </dgm:pt>
    <dgm:pt modelId="{52B2ECD8-D268-E145-B01B-C735F4F51A13}" type="pres">
      <dgm:prSet presAssocID="{D5F1129E-18BD-4A44-9BA8-C1FF9C16ABEB}" presName="horz1" presStyleCnt="0"/>
      <dgm:spPr/>
    </dgm:pt>
    <dgm:pt modelId="{CC877296-79DF-8E4F-AD6E-A0EDA77EFADA}" type="pres">
      <dgm:prSet presAssocID="{D5F1129E-18BD-4A44-9BA8-C1FF9C16ABEB}" presName="tx1" presStyleLbl="revTx" presStyleIdx="3" presStyleCnt="5" custScaleY="152467"/>
      <dgm:spPr/>
    </dgm:pt>
    <dgm:pt modelId="{C364D532-1DB1-1445-B554-D5E1AE1BF354}" type="pres">
      <dgm:prSet presAssocID="{D5F1129E-18BD-4A44-9BA8-C1FF9C16ABEB}" presName="vert1" presStyleCnt="0"/>
      <dgm:spPr/>
    </dgm:pt>
    <dgm:pt modelId="{09D88BF2-D1AE-254D-A437-8B54ED63734D}" type="pres">
      <dgm:prSet presAssocID="{890C2DCD-063C-CF4F-92E6-E37D11246CD7}" presName="thickLine" presStyleLbl="alignNode1" presStyleIdx="4" presStyleCnt="5"/>
      <dgm:spPr/>
    </dgm:pt>
    <dgm:pt modelId="{8F1EEE13-D366-224C-A1D1-263915BF1A4E}" type="pres">
      <dgm:prSet presAssocID="{890C2DCD-063C-CF4F-92E6-E37D11246CD7}" presName="horz1" presStyleCnt="0"/>
      <dgm:spPr/>
    </dgm:pt>
    <dgm:pt modelId="{E9D9B47C-B85F-DE48-972A-F1A2F357AD2E}" type="pres">
      <dgm:prSet presAssocID="{890C2DCD-063C-CF4F-92E6-E37D11246CD7}" presName="tx1" presStyleLbl="revTx" presStyleIdx="4" presStyleCnt="5"/>
      <dgm:spPr/>
    </dgm:pt>
    <dgm:pt modelId="{13FFE845-3A36-3E4B-918C-64FA06ECD057}" type="pres">
      <dgm:prSet presAssocID="{890C2DCD-063C-CF4F-92E6-E37D11246CD7}" presName="vert1" presStyleCnt="0"/>
      <dgm:spPr/>
    </dgm:pt>
  </dgm:ptLst>
  <dgm:cxnLst>
    <dgm:cxn modelId="{F1909213-9E1B-0F4E-81D4-52FB2391C79A}" type="presOf" srcId="{D5F1129E-18BD-4A44-9BA8-C1FF9C16ABEB}" destId="{CC877296-79DF-8E4F-AD6E-A0EDA77EFADA}" srcOrd="0" destOrd="0" presId="urn:microsoft.com/office/officeart/2008/layout/LinedList"/>
    <dgm:cxn modelId="{00D4043F-94C4-6E4A-A3DC-5F163847534D}" type="presOf" srcId="{0E90750B-8E6B-488C-8390-8A6CA66589ED}" destId="{88A0DBF2-D53B-6143-83A1-E9615D1E2173}" srcOrd="0" destOrd="0" presId="urn:microsoft.com/office/officeart/2008/layout/LinedList"/>
    <dgm:cxn modelId="{DACC574F-AAD2-45DC-A39D-DA11A71AA966}" srcId="{F206AEBD-997D-45F7-8C1E-2ABF224E84DB}" destId="{D5F1129E-18BD-4A44-9BA8-C1FF9C16ABEB}" srcOrd="3" destOrd="0" parTransId="{D29DC61A-2B98-49D3-8727-622055A44758}" sibTransId="{451F4BAF-8FB2-410A-AC5B-E0C76F10B15C}"/>
    <dgm:cxn modelId="{52BF5157-E7A4-1F48-9E78-D01A3B4923C2}" type="presOf" srcId="{EE5945A8-A366-41EE-B950-145D51096488}" destId="{48E22BD2-5D12-224A-8A35-6D2484046BEF}" srcOrd="0" destOrd="0" presId="urn:microsoft.com/office/officeart/2008/layout/LinedList"/>
    <dgm:cxn modelId="{A9D87958-47A2-3F47-884D-2F14B4D07C16}" type="presOf" srcId="{F206AEBD-997D-45F7-8C1E-2ABF224E84DB}" destId="{229B18DD-0A43-174A-84A5-41C034E54334}" srcOrd="0" destOrd="0" presId="urn:microsoft.com/office/officeart/2008/layout/LinedList"/>
    <dgm:cxn modelId="{A935638E-AADA-4406-9890-F0AF95AAFC91}" srcId="{F206AEBD-997D-45F7-8C1E-2ABF224E84DB}" destId="{0E90750B-8E6B-488C-8390-8A6CA66589ED}" srcOrd="1" destOrd="0" parTransId="{F4B1D3B6-F4DC-4B13-BC9B-3728A54EB7BB}" sibTransId="{0FE0604E-0F06-4A71-9913-E642F905E9F2}"/>
    <dgm:cxn modelId="{174BBFA0-B2E2-EC43-B3D7-2C6C62B82586}" type="presOf" srcId="{890C2DCD-063C-CF4F-92E6-E37D11246CD7}" destId="{E9D9B47C-B85F-DE48-972A-F1A2F357AD2E}" srcOrd="0" destOrd="0" presId="urn:microsoft.com/office/officeart/2008/layout/LinedList"/>
    <dgm:cxn modelId="{AEF2EFCE-63CA-49D3-BB69-935890045615}" srcId="{F206AEBD-997D-45F7-8C1E-2ABF224E84DB}" destId="{EE5945A8-A366-41EE-B950-145D51096488}" srcOrd="2" destOrd="0" parTransId="{627157E6-A1D2-4B78-B52C-5161CAA3BC2A}" sibTransId="{9E99AA80-BACA-4D18-AF2A-00A6FDC69026}"/>
    <dgm:cxn modelId="{AC7D22D4-DD12-F64A-9E1D-FAA16AA1B6C7}" type="presOf" srcId="{14BB620B-0391-45E0-87A9-163BECEE5FBF}" destId="{405452BA-E181-F944-8424-698153584A5D}" srcOrd="0" destOrd="0" presId="urn:microsoft.com/office/officeart/2008/layout/LinedList"/>
    <dgm:cxn modelId="{5DD1BCEA-BD09-674B-895D-E2443561C9D0}" srcId="{F206AEBD-997D-45F7-8C1E-2ABF224E84DB}" destId="{890C2DCD-063C-CF4F-92E6-E37D11246CD7}" srcOrd="4" destOrd="0" parTransId="{6AE66A3C-8215-3143-BF1E-52F29D125A20}" sibTransId="{F2E05D63-E3C9-A14A-A8D2-A5D9BF02F816}"/>
    <dgm:cxn modelId="{391B78F0-C05A-40DF-ADC4-4787B6B60429}" srcId="{F206AEBD-997D-45F7-8C1E-2ABF224E84DB}" destId="{14BB620B-0391-45E0-87A9-163BECEE5FBF}" srcOrd="0" destOrd="0" parTransId="{D568D46F-8EB0-45E0-A50D-5AF87CC08F8D}" sibTransId="{BFA035EA-AE2E-4D55-8FE4-A8A53E44BAFD}"/>
    <dgm:cxn modelId="{FA4D5191-6AA6-EB4C-B2D3-71843E46F1C7}" type="presParOf" srcId="{229B18DD-0A43-174A-84A5-41C034E54334}" destId="{C387CE85-5873-6B4B-A7F7-29B90E786F17}" srcOrd="0" destOrd="0" presId="urn:microsoft.com/office/officeart/2008/layout/LinedList"/>
    <dgm:cxn modelId="{3B24FA8B-2251-3A44-817C-979FF58E1216}" type="presParOf" srcId="{229B18DD-0A43-174A-84A5-41C034E54334}" destId="{95E53D9E-051A-9041-827E-5A0BE5AF4C8B}" srcOrd="1" destOrd="0" presId="urn:microsoft.com/office/officeart/2008/layout/LinedList"/>
    <dgm:cxn modelId="{9752BDC1-D046-1B4E-83CB-CDB99D3E2FD5}" type="presParOf" srcId="{95E53D9E-051A-9041-827E-5A0BE5AF4C8B}" destId="{405452BA-E181-F944-8424-698153584A5D}" srcOrd="0" destOrd="0" presId="urn:microsoft.com/office/officeart/2008/layout/LinedList"/>
    <dgm:cxn modelId="{3EBBE19F-DF7F-134F-B47D-F9629AE62C0F}" type="presParOf" srcId="{95E53D9E-051A-9041-827E-5A0BE5AF4C8B}" destId="{35B3621E-1D60-7741-8FF8-02D93E7A58D5}" srcOrd="1" destOrd="0" presId="urn:microsoft.com/office/officeart/2008/layout/LinedList"/>
    <dgm:cxn modelId="{40D57D76-9770-3146-A6B8-C20CBE4F6308}" type="presParOf" srcId="{229B18DD-0A43-174A-84A5-41C034E54334}" destId="{892E3670-676C-C24A-AF16-655E290E52F5}" srcOrd="2" destOrd="0" presId="urn:microsoft.com/office/officeart/2008/layout/LinedList"/>
    <dgm:cxn modelId="{6590C8E9-EA2A-C14B-8C66-003960C42600}" type="presParOf" srcId="{229B18DD-0A43-174A-84A5-41C034E54334}" destId="{4C1AD1F7-C7F8-A34D-A067-AA9FC87C67A2}" srcOrd="3" destOrd="0" presId="urn:microsoft.com/office/officeart/2008/layout/LinedList"/>
    <dgm:cxn modelId="{C4E11EF7-6D09-9142-8F87-AB79457FCFF0}" type="presParOf" srcId="{4C1AD1F7-C7F8-A34D-A067-AA9FC87C67A2}" destId="{88A0DBF2-D53B-6143-83A1-E9615D1E2173}" srcOrd="0" destOrd="0" presId="urn:microsoft.com/office/officeart/2008/layout/LinedList"/>
    <dgm:cxn modelId="{A657A58B-EF33-684C-8264-B3FD76BEEF67}" type="presParOf" srcId="{4C1AD1F7-C7F8-A34D-A067-AA9FC87C67A2}" destId="{86F8CC9B-CA48-004F-A035-A34BE6CC535B}" srcOrd="1" destOrd="0" presId="urn:microsoft.com/office/officeart/2008/layout/LinedList"/>
    <dgm:cxn modelId="{51C20808-18F8-074B-AE03-2D7C19248A1C}" type="presParOf" srcId="{229B18DD-0A43-174A-84A5-41C034E54334}" destId="{6D310D68-2EF3-FF44-B7D3-F8977430C27B}" srcOrd="4" destOrd="0" presId="urn:microsoft.com/office/officeart/2008/layout/LinedList"/>
    <dgm:cxn modelId="{5DB68BAB-FB84-1645-ACDA-6D43C65227CD}" type="presParOf" srcId="{229B18DD-0A43-174A-84A5-41C034E54334}" destId="{8C861A0D-A967-7440-9A82-1A0B9D686DF5}" srcOrd="5" destOrd="0" presId="urn:microsoft.com/office/officeart/2008/layout/LinedList"/>
    <dgm:cxn modelId="{1F450A9C-E8EA-134D-B792-9E9A807DEED3}" type="presParOf" srcId="{8C861A0D-A967-7440-9A82-1A0B9D686DF5}" destId="{48E22BD2-5D12-224A-8A35-6D2484046BEF}" srcOrd="0" destOrd="0" presId="urn:microsoft.com/office/officeart/2008/layout/LinedList"/>
    <dgm:cxn modelId="{25C4A026-2CC1-DC48-8E5C-1DC8DA29CF0C}" type="presParOf" srcId="{8C861A0D-A967-7440-9A82-1A0B9D686DF5}" destId="{5E87A772-53FA-4D46-B3CB-F906181B3945}" srcOrd="1" destOrd="0" presId="urn:microsoft.com/office/officeart/2008/layout/LinedList"/>
    <dgm:cxn modelId="{E9D7C0F0-B95A-914E-8E3E-7DC8438D62B0}" type="presParOf" srcId="{229B18DD-0A43-174A-84A5-41C034E54334}" destId="{50D28A4E-3A19-0F4B-B416-844658642802}" srcOrd="6" destOrd="0" presId="urn:microsoft.com/office/officeart/2008/layout/LinedList"/>
    <dgm:cxn modelId="{A8C2A2DD-0491-DF43-8B26-AD3116AB507F}" type="presParOf" srcId="{229B18DD-0A43-174A-84A5-41C034E54334}" destId="{52B2ECD8-D268-E145-B01B-C735F4F51A13}" srcOrd="7" destOrd="0" presId="urn:microsoft.com/office/officeart/2008/layout/LinedList"/>
    <dgm:cxn modelId="{9A9FE352-F57B-8248-BF01-FBE238AF31A1}" type="presParOf" srcId="{52B2ECD8-D268-E145-B01B-C735F4F51A13}" destId="{CC877296-79DF-8E4F-AD6E-A0EDA77EFADA}" srcOrd="0" destOrd="0" presId="urn:microsoft.com/office/officeart/2008/layout/LinedList"/>
    <dgm:cxn modelId="{F4F6978B-AF90-0F4C-AF77-F18ED741B59E}" type="presParOf" srcId="{52B2ECD8-D268-E145-B01B-C735F4F51A13}" destId="{C364D532-1DB1-1445-B554-D5E1AE1BF354}" srcOrd="1" destOrd="0" presId="urn:microsoft.com/office/officeart/2008/layout/LinedList"/>
    <dgm:cxn modelId="{C13CD4E5-270A-0B4A-8287-ECA0E16FC08B}" type="presParOf" srcId="{229B18DD-0A43-174A-84A5-41C034E54334}" destId="{09D88BF2-D1AE-254D-A437-8B54ED63734D}" srcOrd="8" destOrd="0" presId="urn:microsoft.com/office/officeart/2008/layout/LinedList"/>
    <dgm:cxn modelId="{5E3D61E0-0D52-F744-8988-1C5B7D6F68B6}" type="presParOf" srcId="{229B18DD-0A43-174A-84A5-41C034E54334}" destId="{8F1EEE13-D366-224C-A1D1-263915BF1A4E}" srcOrd="9" destOrd="0" presId="urn:microsoft.com/office/officeart/2008/layout/LinedList"/>
    <dgm:cxn modelId="{CA5FF015-9C11-6748-9231-9E619235F2B8}" type="presParOf" srcId="{8F1EEE13-D366-224C-A1D1-263915BF1A4E}" destId="{E9D9B47C-B85F-DE48-972A-F1A2F357AD2E}" srcOrd="0" destOrd="0" presId="urn:microsoft.com/office/officeart/2008/layout/LinedList"/>
    <dgm:cxn modelId="{9B3F6F88-1756-1941-A153-BDAD8911E779}" type="presParOf" srcId="{8F1EEE13-D366-224C-A1D1-263915BF1A4E}" destId="{13FFE845-3A36-3E4B-918C-64FA06ECD05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7CE85-5873-6B4B-A7F7-29B90E786F17}">
      <dsp:nvSpPr>
        <dsp:cNvPr id="0" name=""/>
        <dsp:cNvSpPr/>
      </dsp:nvSpPr>
      <dsp:spPr>
        <a:xfrm>
          <a:off x="0" y="655"/>
          <a:ext cx="5034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452BA-E181-F944-8424-698153584A5D}">
      <dsp:nvSpPr>
        <dsp:cNvPr id="0" name=""/>
        <dsp:cNvSpPr/>
      </dsp:nvSpPr>
      <dsp:spPr>
        <a:xfrm>
          <a:off x="0" y="655"/>
          <a:ext cx="5034269" cy="43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Digital twin is the digital visualization and representation of a physical or natural system, which may gather data continuously from its physical counterpart and interact with it via a control system. </a:t>
          </a:r>
        </a:p>
      </dsp:txBody>
      <dsp:txXfrm>
        <a:off x="0" y="655"/>
        <a:ext cx="5034269" cy="437817"/>
      </dsp:txXfrm>
    </dsp:sp>
    <dsp:sp modelId="{892E3670-676C-C24A-AF16-655E290E52F5}">
      <dsp:nvSpPr>
        <dsp:cNvPr id="0" name=""/>
        <dsp:cNvSpPr/>
      </dsp:nvSpPr>
      <dsp:spPr>
        <a:xfrm>
          <a:off x="0" y="438473"/>
          <a:ext cx="5034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0DBF2-D53B-6143-83A1-E9615D1E2173}">
      <dsp:nvSpPr>
        <dsp:cNvPr id="0" name=""/>
        <dsp:cNvSpPr/>
      </dsp:nvSpPr>
      <dsp:spPr>
        <a:xfrm>
          <a:off x="0" y="438473"/>
          <a:ext cx="5034269" cy="43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Create a digital twin of different elements of hydrologic environment – surface water bodies, ground water, rivers, and urban water utilities. </a:t>
          </a:r>
        </a:p>
      </dsp:txBody>
      <dsp:txXfrm>
        <a:off x="0" y="438473"/>
        <a:ext cx="5034269" cy="437817"/>
      </dsp:txXfrm>
    </dsp:sp>
    <dsp:sp modelId="{6D310D68-2EF3-FF44-B7D3-F8977430C27B}">
      <dsp:nvSpPr>
        <dsp:cNvPr id="0" name=""/>
        <dsp:cNvSpPr/>
      </dsp:nvSpPr>
      <dsp:spPr>
        <a:xfrm>
          <a:off x="0" y="876290"/>
          <a:ext cx="5034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22BD2-5D12-224A-8A35-6D2484046BEF}">
      <dsp:nvSpPr>
        <dsp:cNvPr id="0" name=""/>
        <dsp:cNvSpPr/>
      </dsp:nvSpPr>
      <dsp:spPr>
        <a:xfrm>
          <a:off x="0" y="876290"/>
          <a:ext cx="5034269" cy="43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Data-driven modelling of events such as flood inundation of rural and urban areas with 3D visualization using the digital twin representation of the landscape.   </a:t>
          </a:r>
        </a:p>
      </dsp:txBody>
      <dsp:txXfrm>
        <a:off x="0" y="876290"/>
        <a:ext cx="5034269" cy="437817"/>
      </dsp:txXfrm>
    </dsp:sp>
    <dsp:sp modelId="{50D28A4E-3A19-0F4B-B416-844658642802}">
      <dsp:nvSpPr>
        <dsp:cNvPr id="0" name=""/>
        <dsp:cNvSpPr/>
      </dsp:nvSpPr>
      <dsp:spPr>
        <a:xfrm>
          <a:off x="0" y="1314107"/>
          <a:ext cx="5034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77296-79DF-8E4F-AD6E-A0EDA77EFADA}">
      <dsp:nvSpPr>
        <dsp:cNvPr id="0" name=""/>
        <dsp:cNvSpPr/>
      </dsp:nvSpPr>
      <dsp:spPr>
        <a:xfrm>
          <a:off x="0" y="1314107"/>
          <a:ext cx="5029352" cy="667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Integration of real-time modelling of groundwater and surface water, water supply networks and utilities combined with analytics platform more accurate decision making.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0" y="1314107"/>
        <a:ext cx="5029352" cy="667527"/>
      </dsp:txXfrm>
    </dsp:sp>
    <dsp:sp modelId="{09D88BF2-D1AE-254D-A437-8B54ED63734D}">
      <dsp:nvSpPr>
        <dsp:cNvPr id="0" name=""/>
        <dsp:cNvSpPr/>
      </dsp:nvSpPr>
      <dsp:spPr>
        <a:xfrm>
          <a:off x="0" y="1981634"/>
          <a:ext cx="5034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9B47C-B85F-DE48-972A-F1A2F357AD2E}">
      <dsp:nvSpPr>
        <dsp:cNvPr id="0" name=""/>
        <dsp:cNvSpPr/>
      </dsp:nvSpPr>
      <dsp:spPr>
        <a:xfrm>
          <a:off x="0" y="1981634"/>
          <a:ext cx="5034269" cy="43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0" y="1981634"/>
        <a:ext cx="5034269" cy="437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507EB32-D2F4-BD45-A15B-74DC70661045}" type="datetimeFigureOut">
              <a:rPr lang="en-US"/>
              <a:pPr>
                <a:defRPr/>
              </a:pPr>
              <a:t>3/6/22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C5EBA15-7796-654A-AE51-E15B34010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1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0418212-96A9-A749-BEB0-C32ED074F479}" type="datetimeFigureOut">
              <a:rPr lang="en-US"/>
              <a:pPr>
                <a:defRPr/>
              </a:pPr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1888" y="685800"/>
            <a:ext cx="4594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B5DA96F-E9CC-6040-81C4-C124C49B2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65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739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7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1888" y="685800"/>
            <a:ext cx="4594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3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1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697A26-7222-524E-93F1-70E59EC4862A}" type="slidenum">
              <a:rPr lang="en-US" sz="1200"/>
              <a:pPr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6192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19085"/>
            <a:ext cx="7772400" cy="1462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5513"/>
            <a:ext cx="6400800" cy="17432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1F36-0CE1-4883-B605-5E9011392007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1A2FC-070F-4E4A-8B4A-C21C6C6F6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B2B97-604A-487A-953E-0FEE9FEFB4C7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1D999-366D-AE40-9657-CF9218EAC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1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181"/>
            <a:ext cx="2057400" cy="58203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181"/>
            <a:ext cx="6019800" cy="58203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48957-B1E6-4216-8E23-0EB703455291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12B5-EE14-CA41-83AF-997ED20E2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5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B519-2460-4534-B5E4-122CC2E8D411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28D6-59A9-C64C-B2FC-ABC0886B4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383443"/>
            <a:ext cx="7772400" cy="135482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891238"/>
            <a:ext cx="7772400" cy="1492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87EF-0E93-4456-9A5D-0E56215E14FB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C41C-A8CC-1545-9BFA-0593E3CA9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3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1685"/>
            <a:ext cx="4038600" cy="45018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1685"/>
            <a:ext cx="4038600" cy="45018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EC2E-9458-42C4-A715-E713CF66DB7B}" type="datetime1">
              <a:rPr lang="en-IN" smtClean="0"/>
              <a:t>06/03/22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09C1C-D767-6149-BAC5-B2DF484ED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5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26940"/>
            <a:ext cx="4040188" cy="6363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1" indent="0">
              <a:buNone/>
              <a:defRPr sz="1600" b="1"/>
            </a:lvl5pPr>
            <a:lvl6pPr marL="2285739" indent="0">
              <a:buNone/>
              <a:defRPr sz="1600" b="1"/>
            </a:lvl6pPr>
            <a:lvl7pPr marL="2742887" indent="0">
              <a:buNone/>
              <a:defRPr sz="1600" b="1"/>
            </a:lvl7pPr>
            <a:lvl8pPr marL="3200034" indent="0">
              <a:buNone/>
              <a:defRPr sz="1600" b="1"/>
            </a:lvl8pPr>
            <a:lvl9pPr marL="36571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63296"/>
            <a:ext cx="4040188" cy="3930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26940"/>
            <a:ext cx="4041775" cy="6363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1" indent="0">
              <a:buNone/>
              <a:defRPr sz="1600" b="1"/>
            </a:lvl5pPr>
            <a:lvl6pPr marL="2285739" indent="0">
              <a:buNone/>
              <a:defRPr sz="1600" b="1"/>
            </a:lvl6pPr>
            <a:lvl7pPr marL="2742887" indent="0">
              <a:buNone/>
              <a:defRPr sz="1600" b="1"/>
            </a:lvl7pPr>
            <a:lvl8pPr marL="3200034" indent="0">
              <a:buNone/>
              <a:defRPr sz="1600" b="1"/>
            </a:lvl8pPr>
            <a:lvl9pPr marL="36571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63296"/>
            <a:ext cx="4041775" cy="3930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C70C-54D4-4018-A1C6-9057E63426A5}" type="datetime1">
              <a:rPr lang="en-IN" smtClean="0"/>
              <a:t>06/03/22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443F-09B8-4043-B274-67FBCE5E4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9A6A0-793B-44EA-865A-7C10765C2B3E}" type="datetime1">
              <a:rPr lang="en-IN" smtClean="0"/>
              <a:t>06/03/22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32B24-303D-FC40-9BFE-3CD7307B7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A32BA-83E3-4CF8-A81C-63EDE74F55F6}" type="datetime1">
              <a:rPr lang="en-IN" smtClean="0"/>
              <a:t>06/03/22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4C9A-4E07-2640-AA1A-147DFCE57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6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1597"/>
            <a:ext cx="3008313" cy="11558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1602"/>
            <a:ext cx="5111751" cy="58219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27465"/>
            <a:ext cx="3008313" cy="4666088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3" indent="0">
              <a:buNone/>
              <a:defRPr sz="900"/>
            </a:lvl4pPr>
            <a:lvl5pPr marL="1828591" indent="0">
              <a:buNone/>
              <a:defRPr sz="900"/>
            </a:lvl5pPr>
            <a:lvl6pPr marL="2285739" indent="0">
              <a:buNone/>
              <a:defRPr sz="900"/>
            </a:lvl6pPr>
            <a:lvl7pPr marL="2742887" indent="0">
              <a:buNone/>
              <a:defRPr sz="900"/>
            </a:lvl7pPr>
            <a:lvl8pPr marL="3200034" indent="0">
              <a:buNone/>
              <a:defRPr sz="900"/>
            </a:lvl8pPr>
            <a:lvl9pPr marL="36571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E5FA3-7B17-4495-9DF3-4E290C70C9E3}" type="datetime1">
              <a:rPr lang="en-IN" smtClean="0"/>
              <a:t>06/03/22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0F59D-C6F3-C748-B2C9-FBEC15A3A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75042"/>
            <a:ext cx="5486400" cy="5637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09512"/>
            <a:ext cx="5486400" cy="409289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3" indent="0">
              <a:buNone/>
              <a:defRPr sz="2000"/>
            </a:lvl4pPr>
            <a:lvl5pPr marL="1828591" indent="0">
              <a:buNone/>
              <a:defRPr sz="2000"/>
            </a:lvl5pPr>
            <a:lvl6pPr marL="2285739" indent="0">
              <a:buNone/>
              <a:defRPr sz="2000"/>
            </a:lvl6pPr>
            <a:lvl7pPr marL="2742887" indent="0">
              <a:buNone/>
              <a:defRPr sz="2000"/>
            </a:lvl7pPr>
            <a:lvl8pPr marL="3200034" indent="0">
              <a:buNone/>
              <a:defRPr sz="2000"/>
            </a:lvl8pPr>
            <a:lvl9pPr marL="3657182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38763"/>
            <a:ext cx="5486400" cy="80057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3" indent="0">
              <a:buNone/>
              <a:defRPr sz="900"/>
            </a:lvl4pPr>
            <a:lvl5pPr marL="1828591" indent="0">
              <a:buNone/>
              <a:defRPr sz="900"/>
            </a:lvl5pPr>
            <a:lvl6pPr marL="2285739" indent="0">
              <a:buNone/>
              <a:defRPr sz="900"/>
            </a:lvl6pPr>
            <a:lvl7pPr marL="2742887" indent="0">
              <a:buNone/>
              <a:defRPr sz="900"/>
            </a:lvl7pPr>
            <a:lvl8pPr marL="3200034" indent="0">
              <a:buNone/>
              <a:defRPr sz="900"/>
            </a:lvl8pPr>
            <a:lvl9pPr marL="36571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4F8DB-F819-4EBE-A39A-60E6E868F7EC}" type="datetime1">
              <a:rPr lang="en-IN" smtClean="0"/>
              <a:t>06/03/22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234D-20F6-AC4C-8D72-0CA1C0EBA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3179"/>
            <a:ext cx="8229600" cy="11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91684"/>
            <a:ext cx="8229600" cy="45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2513"/>
            <a:ext cx="2133600" cy="363181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1040496-76B3-406D-95E2-505FD41602B4}" type="datetime1">
              <a:rPr lang="en-IN" smtClean="0"/>
              <a:t>06/03/22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22513"/>
            <a:ext cx="2895600" cy="363181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22513"/>
            <a:ext cx="2133600" cy="363181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CB0E069-EBCF-8349-99BF-3268915EE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13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1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6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1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pradeepresearch.org/" TargetMode="External"/><Relationship Id="rId4" Type="http://schemas.openxmlformats.org/officeDocument/2006/relationships/hyperlink" Target="mailto:pradeep@iitm.ac.i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harles_Martin_Hall" TargetMode="External"/><Relationship Id="rId3" Type="http://schemas.openxmlformats.org/officeDocument/2006/relationships/hyperlink" Target="https://en.wikipedia.org/wiki/Hans_Christian_%C3%98rsted" TargetMode="External"/><Relationship Id="rId7" Type="http://schemas.openxmlformats.org/officeDocument/2006/relationships/hyperlink" Target="https://en.wikipedia.org/wiki/Paul_H%C3%A9roul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all%E2%80%93H%C3%A9roult_process" TargetMode="External"/><Relationship Id="rId5" Type="http://schemas.openxmlformats.org/officeDocument/2006/relationships/hyperlink" Target="https://en.wikipedia.org/wiki/Henri_%C3%89tienne_Sainte-Claire_Deville" TargetMode="External"/><Relationship Id="rId10" Type="http://schemas.openxmlformats.org/officeDocument/2006/relationships/hyperlink" Target="https://en.wikipedia.org/wiki/Carl_Joseph_Bayer" TargetMode="External"/><Relationship Id="rId4" Type="http://schemas.openxmlformats.org/officeDocument/2006/relationships/hyperlink" Target="https://en.wikipedia.org/wiki/Friedrich_W%C3%B6hler" TargetMode="External"/><Relationship Id="rId9" Type="http://schemas.openxmlformats.org/officeDocument/2006/relationships/hyperlink" Target="https://en.wikipedia.org/wiki/Bayer_proces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3777274" y="277241"/>
            <a:ext cx="1303152" cy="3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2" tIns="45472" rIns="90942" bIns="4547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89" dirty="0">
                <a:solidFill>
                  <a:srgbClr val="FF0000"/>
                </a:solidFill>
                <a:latin typeface="Calibri"/>
                <a:cs typeface="Calibri"/>
              </a:rPr>
              <a:t>Since 1959</a:t>
            </a:r>
          </a:p>
        </p:txBody>
      </p:sp>
      <p:pic>
        <p:nvPicPr>
          <p:cNvPr id="15362" name="Picture 5" descr="iitm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39" y="805839"/>
            <a:ext cx="1364298" cy="13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6"/>
          <p:cNvSpPr txBox="1">
            <a:spLocks noChangeArrowheads="1"/>
          </p:cNvSpPr>
          <p:nvPr/>
        </p:nvSpPr>
        <p:spPr bwMode="auto">
          <a:xfrm>
            <a:off x="1362768" y="4486914"/>
            <a:ext cx="689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094" dirty="0">
              <a:latin typeface="Calibri"/>
              <a:cs typeface="Calibri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2232902"/>
            <a:ext cx="9278442" cy="31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42" tIns="45472" rIns="90942" bIns="45472">
            <a:spAutoFit/>
          </a:bodyPr>
          <a:lstStyle/>
          <a:p>
            <a:pPr algn="ctr"/>
            <a:r>
              <a:rPr lang="en-IN" sz="4000" b="1" dirty="0">
                <a:latin typeface="Arial" panose="020B0604020202020204" pitchFamily="34" charset="0"/>
                <a:cs typeface="Arial" panose="020B0604020202020204" pitchFamily="34" charset="0"/>
              </a:rPr>
              <a:t>Water@2047: </a:t>
            </a:r>
          </a:p>
          <a:p>
            <a:pPr algn="ctr"/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 glimpse into the challenges and opportunities</a:t>
            </a:r>
          </a:p>
          <a:p>
            <a:pPr algn="ctr"/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sz="2000" b="1" dirty="0">
                <a:latin typeface="Calibri Light"/>
                <a:cs typeface="Calibri Light"/>
              </a:rPr>
              <a:t>T. </a:t>
            </a:r>
            <a:r>
              <a:rPr lang="de-DE" sz="2000" b="1" dirty="0" err="1">
                <a:latin typeface="Calibri Light"/>
                <a:cs typeface="Calibri Light"/>
              </a:rPr>
              <a:t>Pradeep</a:t>
            </a:r>
            <a:endParaRPr lang="de-DE" sz="2000" b="1" dirty="0">
              <a:latin typeface="Calibri Light"/>
              <a:cs typeface="Calibri Light"/>
            </a:endParaRPr>
          </a:p>
          <a:p>
            <a:pPr algn="ctr" eaLnBrk="1" hangingPunct="1"/>
            <a:r>
              <a:rPr lang="de-DE" sz="1400" dirty="0">
                <a:solidFill>
                  <a:srgbClr val="86131F"/>
                </a:solidFill>
                <a:latin typeface="Calibri Light"/>
                <a:cs typeface="Calibri Light"/>
              </a:rPr>
              <a:t>Institute Professor, IIT Madras</a:t>
            </a:r>
          </a:p>
          <a:p>
            <a:pPr algn="ctr" eaLnBrk="1" hangingPunct="1"/>
            <a:r>
              <a:rPr lang="en-US" sz="1400" dirty="0">
                <a:solidFill>
                  <a:srgbClr val="86131F"/>
                </a:solidFill>
                <a:latin typeface="Calibri Light"/>
                <a:cs typeface="Calibri Light"/>
                <a:hlinkClick r:id="rId4"/>
              </a:rPr>
              <a:t>pradeep@iitm.ac.in</a:t>
            </a:r>
            <a:endParaRPr lang="en-US" sz="1400" dirty="0">
              <a:solidFill>
                <a:srgbClr val="86131F"/>
              </a:solidFill>
              <a:latin typeface="Calibri Light"/>
              <a:cs typeface="Calibri Light"/>
            </a:endParaRPr>
          </a:p>
          <a:p>
            <a:pPr algn="ctr" eaLnBrk="1" hangingPunct="1"/>
            <a:r>
              <a:rPr lang="en-US" sz="1400" dirty="0">
                <a:solidFill>
                  <a:srgbClr val="86131F"/>
                </a:solidFill>
                <a:latin typeface="Calibri Light"/>
                <a:cs typeface="Calibri Light"/>
                <a:hlinkClick r:id="rId5"/>
              </a:rPr>
              <a:t>https://pradeepresearch.org</a:t>
            </a:r>
            <a:endParaRPr lang="en-US" sz="1400" dirty="0">
              <a:solidFill>
                <a:srgbClr val="86131F"/>
              </a:solidFill>
              <a:latin typeface="Calibri Light"/>
              <a:cs typeface="Calibri Light"/>
            </a:endParaRPr>
          </a:p>
          <a:p>
            <a:pPr algn="ctr" eaLnBrk="1" hangingPunct="1"/>
            <a:endParaRPr lang="en-US" sz="2400" dirty="0">
              <a:solidFill>
                <a:srgbClr val="86131F"/>
              </a:solidFill>
              <a:latin typeface="Calibri Light"/>
              <a:cs typeface="Calibri Light"/>
            </a:endParaRPr>
          </a:p>
          <a:p>
            <a:pPr algn="ctr" eaLnBrk="1" hangingPunct="1"/>
            <a:endParaRPr lang="en-US" sz="1393" dirty="0">
              <a:solidFill>
                <a:srgbClr val="86131F"/>
              </a:solidFill>
              <a:latin typeface="Calibri Light"/>
              <a:cs typeface="Calibri Light"/>
            </a:endParaRPr>
          </a:p>
          <a:p>
            <a:pPr algn="ctr" eaLnBrk="1" hangingPunct="1"/>
            <a:endParaRPr lang="en-US" sz="1393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169" y="4938801"/>
            <a:ext cx="871635" cy="902687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30414" y="4706888"/>
            <a:ext cx="1408212" cy="27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42" tIns="45472" rIns="90942" bIns="4547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94" dirty="0">
                <a:latin typeface="Calibri"/>
                <a:cs typeface="Calibri"/>
              </a:rPr>
              <a:t>Professor-in-charge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797295"/>
            <a:ext cx="2277967" cy="260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4" dirty="0">
                <a:latin typeface="Calibri"/>
                <a:cs typeface="Calibri"/>
              </a:rPr>
              <a:t>International Centre for Clean Water</a:t>
            </a:r>
          </a:p>
        </p:txBody>
      </p:sp>
      <p:pic>
        <p:nvPicPr>
          <p:cNvPr id="14" name="Picture 2" descr="The water molecule has this basic geometric structure">
            <a:extLst>
              <a:ext uri="{FF2B5EF4-FFF2-40B4-BE49-F238E27FC236}">
                <a16:creationId xmlns:a16="http://schemas.microsoft.com/office/drawing/2014/main" id="{DF60BBEF-B3B2-AD42-8E98-94C0D9A4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26" y="4649235"/>
            <a:ext cx="2607581" cy="11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85F40D-36E1-944F-A649-6E050789D707}"/>
              </a:ext>
            </a:extLst>
          </p:cNvPr>
          <p:cNvSpPr txBox="1"/>
          <p:nvPr/>
        </p:nvSpPr>
        <p:spPr>
          <a:xfrm>
            <a:off x="544227" y="6263346"/>
            <a:ext cx="8148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Imagining India@2047 through innovation, IIT Madras, March 7-9, 2022</a:t>
            </a:r>
            <a:endParaRPr lang="en-IN" sz="14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1027191-9DE2-894D-9B53-CB3A60E8E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705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794FE-977A-3345-A13B-AC8B7EBD2431}"/>
              </a:ext>
            </a:extLst>
          </p:cNvPr>
          <p:cNvSpPr txBox="1"/>
          <p:nvPr/>
        </p:nvSpPr>
        <p:spPr>
          <a:xfrm>
            <a:off x="6326326" y="1195062"/>
            <a:ext cx="1911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Welcome to IITM/IITMRP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FE2EF-2752-914D-B93A-2C1A76734254}"/>
              </a:ext>
            </a:extLst>
          </p:cNvPr>
          <p:cNvSpPr txBox="1"/>
          <p:nvPr/>
        </p:nvSpPr>
        <p:spPr>
          <a:xfrm>
            <a:off x="8100392" y="1195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08B5D-4AA1-5D4A-A255-233193B2DC37}"/>
              </a:ext>
            </a:extLst>
          </p:cNvPr>
          <p:cNvSpPr txBox="1"/>
          <p:nvPr/>
        </p:nvSpPr>
        <p:spPr>
          <a:xfrm>
            <a:off x="2494011" y="4810008"/>
            <a:ext cx="445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Prof. Ashok </a:t>
            </a:r>
            <a:r>
              <a:rPr lang="en-US" dirty="0" err="1"/>
              <a:t>Jhunjhunwala</a:t>
            </a:r>
            <a:r>
              <a:rPr lang="en-US" dirty="0"/>
              <a:t> and colleagues</a:t>
            </a:r>
          </a:p>
        </p:txBody>
      </p:sp>
    </p:spTree>
    <p:extLst>
      <p:ext uri="{BB962C8B-B14F-4D97-AF65-F5344CB8AC3E}">
        <p14:creationId xmlns:p14="http://schemas.microsoft.com/office/powerpoint/2010/main" val="8978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401482-BB19-4486-AC40-31B04B3CE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6" y="838994"/>
            <a:ext cx="437437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63C05-E11B-4920-A88B-D09BDB212DB3}"/>
              </a:ext>
            </a:extLst>
          </p:cNvPr>
          <p:cNvSpPr txBox="1"/>
          <p:nvPr/>
        </p:nvSpPr>
        <p:spPr>
          <a:xfrm>
            <a:off x="5099984" y="2637363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Installations made by four companies</a:t>
            </a:r>
            <a:endParaRPr lang="en-IN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760E29-9791-4128-9388-90D2E11F06E3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flipH="1">
            <a:off x="4758415" y="2822029"/>
            <a:ext cx="341569" cy="588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518FC5-5A3C-4732-A21F-D7097C51F914}"/>
              </a:ext>
            </a:extLst>
          </p:cNvPr>
          <p:cNvCxnSpPr>
            <a:cxnSpLocks/>
          </p:cNvCxnSpPr>
          <p:nvPr/>
        </p:nvCxnSpPr>
        <p:spPr>
          <a:xfrm flipH="1" flipV="1">
            <a:off x="1921506" y="2345204"/>
            <a:ext cx="3567419" cy="4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7E3B6CE-8A45-40D0-A4CD-34C5134F4EA0}"/>
              </a:ext>
            </a:extLst>
          </p:cNvPr>
          <p:cNvSpPr/>
          <p:nvPr/>
        </p:nvSpPr>
        <p:spPr>
          <a:xfrm>
            <a:off x="1799439" y="2291339"/>
            <a:ext cx="232795" cy="227108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5C92F-7150-4B42-A903-331E48AAAA91}"/>
              </a:ext>
            </a:extLst>
          </p:cNvPr>
          <p:cNvSpPr txBox="1"/>
          <p:nvPr/>
        </p:nvSpPr>
        <p:spPr>
          <a:xfrm>
            <a:off x="384036" y="308079"/>
            <a:ext cx="4512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India’s water is being monitored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1DA4F-0D45-1540-B606-3D8D80E14A92}"/>
              </a:ext>
            </a:extLst>
          </p:cNvPr>
          <p:cNvSpPr txBox="1"/>
          <p:nvPr/>
        </p:nvSpPr>
        <p:spPr>
          <a:xfrm>
            <a:off x="5868144" y="22913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IITM/IISc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0F59C4-0F52-274B-8BDD-2447E05816C4}"/>
              </a:ext>
            </a:extLst>
          </p:cNvPr>
          <p:cNvGrpSpPr/>
          <p:nvPr/>
        </p:nvGrpSpPr>
        <p:grpSpPr>
          <a:xfrm>
            <a:off x="5433405" y="3241720"/>
            <a:ext cx="3326558" cy="3038174"/>
            <a:chOff x="1029418" y="372569"/>
            <a:chExt cx="7085163" cy="60763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E841-D44B-1041-84E2-DC87A76B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418" y="372569"/>
              <a:ext cx="7085163" cy="607634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7B214E-BF54-6B4E-9318-B44DCE9AC87C}"/>
                </a:ext>
              </a:extLst>
            </p:cNvPr>
            <p:cNvSpPr/>
            <p:nvPr/>
          </p:nvSpPr>
          <p:spPr>
            <a:xfrm>
              <a:off x="4644008" y="1682552"/>
              <a:ext cx="1819459" cy="218526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48518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1C21-F1CE-934F-AE35-8647FD64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24" y="725052"/>
            <a:ext cx="6910975" cy="974271"/>
          </a:xfrm>
        </p:spPr>
        <p:txBody>
          <a:bodyPr/>
          <a:lstStyle/>
          <a:p>
            <a:pPr algn="l"/>
            <a:r>
              <a:rPr lang="en-US" sz="3200" b="1" dirty="0" err="1"/>
              <a:t>Hydroinformatics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B8061-1F2E-794B-8411-E5A8FFBE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965" y="1667767"/>
            <a:ext cx="7230648" cy="3744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/>
              <a:t>Application of computing technologies for efficient, sustainable and equitable water management. </a:t>
            </a:r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AB9E57-0217-384E-8C8D-FD2FF53178B2}"/>
              </a:ext>
            </a:extLst>
          </p:cNvPr>
          <p:cNvGrpSpPr/>
          <p:nvPr/>
        </p:nvGrpSpPr>
        <p:grpSpPr>
          <a:xfrm>
            <a:off x="956676" y="2257273"/>
            <a:ext cx="6409112" cy="4006782"/>
            <a:chOff x="365072" y="1687672"/>
            <a:chExt cx="6024978" cy="3568270"/>
          </a:xfrm>
        </p:grpSpPr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B5D2BAB0-5494-7345-8B20-14DBB2F2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072" y="1687672"/>
              <a:ext cx="6024978" cy="29505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449AC4-E04A-264C-A237-4F51A6E093EE}"/>
                </a:ext>
              </a:extLst>
            </p:cNvPr>
            <p:cNvSpPr txBox="1"/>
            <p:nvPr/>
          </p:nvSpPr>
          <p:spPr>
            <a:xfrm>
              <a:off x="612451" y="3162944"/>
              <a:ext cx="4890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AI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97C433-5DD4-5D48-A058-61F895A704C1}"/>
                </a:ext>
              </a:extLst>
            </p:cNvPr>
            <p:cNvSpPr txBox="1"/>
            <p:nvPr/>
          </p:nvSpPr>
          <p:spPr>
            <a:xfrm>
              <a:off x="1614243" y="1767132"/>
              <a:ext cx="12213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IoT and Cloud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1735F9-7E35-034F-ACAE-3EF9DCCDA488}"/>
                </a:ext>
              </a:extLst>
            </p:cNvPr>
            <p:cNvSpPr txBox="1"/>
            <p:nvPr/>
          </p:nvSpPr>
          <p:spPr>
            <a:xfrm>
              <a:off x="4634104" y="3578560"/>
              <a:ext cx="1391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Blockchain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1023B2-A8DE-4448-9294-A6175759E032}"/>
                </a:ext>
              </a:extLst>
            </p:cNvPr>
            <p:cNvSpPr txBox="1"/>
            <p:nvPr/>
          </p:nvSpPr>
          <p:spPr>
            <a:xfrm>
              <a:off x="1763425" y="2662045"/>
              <a:ext cx="2662013" cy="492443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Hydroinformatics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B88DD7-8941-8645-ABAA-A22DE7414404}"/>
                </a:ext>
              </a:extLst>
            </p:cNvPr>
            <p:cNvSpPr txBox="1"/>
            <p:nvPr/>
          </p:nvSpPr>
          <p:spPr>
            <a:xfrm>
              <a:off x="2224906" y="3655504"/>
              <a:ext cx="161113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Modelling and simulations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346387-3CED-074F-AFAD-A5C6875A7E58}"/>
                </a:ext>
              </a:extLst>
            </p:cNvPr>
            <p:cNvSpPr txBox="1"/>
            <p:nvPr/>
          </p:nvSpPr>
          <p:spPr>
            <a:xfrm>
              <a:off x="5122885" y="1873917"/>
              <a:ext cx="10972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VR/AR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AB6A2C5-452B-8F4F-BA94-EF850CF039A5}"/>
              </a:ext>
            </a:extLst>
          </p:cNvPr>
          <p:cNvSpPr txBox="1"/>
          <p:nvPr/>
        </p:nvSpPr>
        <p:spPr>
          <a:xfrm>
            <a:off x="5302530" y="3238509"/>
            <a:ext cx="182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>
                <a:solidFill>
                  <a:schemeClr val="bg1"/>
                </a:solidFill>
              </a:rPr>
              <a:t>Cyber-physical systems </a:t>
            </a:r>
          </a:p>
        </p:txBody>
      </p:sp>
    </p:spTree>
    <p:extLst>
      <p:ext uri="{BB962C8B-B14F-4D97-AF65-F5344CB8AC3E}">
        <p14:creationId xmlns:p14="http://schemas.microsoft.com/office/powerpoint/2010/main" val="203350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43170-323F-C043-9818-A4624D95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83" y="962472"/>
            <a:ext cx="8856983" cy="583614"/>
          </a:xfrm>
        </p:spPr>
        <p:txBody>
          <a:bodyPr anchor="b">
            <a:noAutofit/>
          </a:bodyPr>
          <a:lstStyle/>
          <a:p>
            <a:pPr algn="l"/>
            <a:r>
              <a:rPr lang="en-US" sz="3200" b="1" dirty="0"/>
              <a:t>Water 4.0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Digital twin of water resources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5BA066-6299-4C55-9147-118C3FE723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451783"/>
              </p:ext>
            </p:extLst>
          </p:nvPr>
        </p:nvGraphicFramePr>
        <p:xfrm>
          <a:off x="3899648" y="2461940"/>
          <a:ext cx="5034269" cy="242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3C24C15-205A-F047-8B86-43E3924C3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83" y="1898576"/>
            <a:ext cx="3550412" cy="35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5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001570-0B45-334E-A1B2-52A0CE7F0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0536"/>
            <a:ext cx="1159892" cy="30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7358CE-2E0C-9841-97F4-7D6094AE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60537"/>
            <a:ext cx="5448300" cy="30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F65C5-6E20-FE40-8A06-749B94181A4E}"/>
              </a:ext>
            </a:extLst>
          </p:cNvPr>
          <p:cNvSpPr txBox="1"/>
          <p:nvPr/>
        </p:nvSpPr>
        <p:spPr>
          <a:xfrm>
            <a:off x="3059832" y="5282952"/>
            <a:ext cx="565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www.unnatisilks.com</a:t>
            </a:r>
            <a:r>
              <a:rPr lang="en-US" sz="1200" dirty="0"/>
              <a:t>/blog/naturally-colored-cottons-a-regain-in-popularity/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67A06-5D13-9F4D-A658-0F52B4D5B589}"/>
              </a:ext>
            </a:extLst>
          </p:cNvPr>
          <p:cNvSpPr txBox="1"/>
          <p:nvPr/>
        </p:nvSpPr>
        <p:spPr>
          <a:xfrm>
            <a:off x="827584" y="946711"/>
            <a:ext cx="3412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Traditional knowledge</a:t>
            </a:r>
          </a:p>
        </p:txBody>
      </p:sp>
    </p:spTree>
    <p:extLst>
      <p:ext uri="{BB962C8B-B14F-4D97-AF65-F5344CB8AC3E}">
        <p14:creationId xmlns:p14="http://schemas.microsoft.com/office/powerpoint/2010/main" val="213975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9076B1-D03B-EC47-8B0B-3C312167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6488"/>
            <a:ext cx="6649641" cy="44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7DDD5-C8C8-8E43-8586-9ECB68833EF3}"/>
              </a:ext>
            </a:extLst>
          </p:cNvPr>
          <p:cNvSpPr txBox="1"/>
          <p:nvPr/>
        </p:nvSpPr>
        <p:spPr>
          <a:xfrm>
            <a:off x="4860032" y="574830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much is happening on the 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61759-BC3C-604E-B354-65A08D8847D1}"/>
              </a:ext>
            </a:extLst>
          </p:cNvPr>
          <p:cNvSpPr txBox="1"/>
          <p:nvPr/>
        </p:nvSpPr>
        <p:spPr>
          <a:xfrm>
            <a:off x="683568" y="501113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Arsenic free rice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D6A64-BBB3-5B48-8A45-1F562E12B4BC}"/>
              </a:ext>
            </a:extLst>
          </p:cNvPr>
          <p:cNvSpPr txBox="1"/>
          <p:nvPr/>
        </p:nvSpPr>
        <p:spPr>
          <a:xfrm>
            <a:off x="683568" y="5859016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Iron rich, silver rich, etc. rice</a:t>
            </a:r>
          </a:p>
        </p:txBody>
      </p:sp>
    </p:spTree>
    <p:extLst>
      <p:ext uri="{BB962C8B-B14F-4D97-AF65-F5344CB8AC3E}">
        <p14:creationId xmlns:p14="http://schemas.microsoft.com/office/powerpoint/2010/main" val="2611715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71323-4AC7-7642-ADE1-4066C06BA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F4C9A-4E07-2640-AA1A-147DFCE57E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1DBA5-4840-974B-8CCE-4DB7AAE4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624" y="-405680"/>
            <a:ext cx="13136444" cy="73448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9FEEA50-5828-A243-A7A3-BAECE50E6EFC}"/>
              </a:ext>
            </a:extLst>
          </p:cNvPr>
          <p:cNvSpPr/>
          <p:nvPr/>
        </p:nvSpPr>
        <p:spPr>
          <a:xfrm>
            <a:off x="1115616" y="1970588"/>
            <a:ext cx="4248472" cy="2592288"/>
          </a:xfrm>
          <a:prstGeom prst="ellipse">
            <a:avLst/>
          </a:prstGeom>
          <a:solidFill>
            <a:schemeClr val="tx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270935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AC9A45A-3116-8F4D-93AE-924B82AB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3" y="1001564"/>
            <a:ext cx="2952604" cy="48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3B492-29CD-424D-AFDD-008BEA217F07}"/>
              </a:ext>
            </a:extLst>
          </p:cNvPr>
          <p:cNvSpPr txBox="1"/>
          <p:nvPr/>
        </p:nvSpPr>
        <p:spPr>
          <a:xfrm>
            <a:off x="878236" y="967025"/>
            <a:ext cx="3972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Our dreams become reality with 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171E8-A446-4E4F-BAF5-89B166CC0EB1}"/>
              </a:ext>
            </a:extLst>
          </p:cNvPr>
          <p:cNvSpPr txBox="1"/>
          <p:nvPr/>
        </p:nvSpPr>
        <p:spPr>
          <a:xfrm rot="10800000" flipV="1">
            <a:off x="107504" y="682619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Discovery in 1825 by Danish physicist </a:t>
            </a:r>
            <a:r>
              <a:rPr lang="en-IN" sz="1200" dirty="0">
                <a:hlinkClick r:id="rId3" tooltip="Hans Christian Ørsted"/>
              </a:rPr>
              <a:t>Hans Christian Ørsted</a:t>
            </a:r>
            <a:r>
              <a:rPr lang="en-IN" sz="1200" dirty="0"/>
              <a:t>, whose work was extended by German chemist </a:t>
            </a:r>
            <a:r>
              <a:rPr lang="en-IN" sz="1200" dirty="0">
                <a:hlinkClick r:id="rId4" tooltip="Friedrich Wöhler"/>
              </a:rPr>
              <a:t>Friedrich Wöhler</a:t>
            </a:r>
            <a:r>
              <a:rPr lang="en-IN" sz="1200" dirty="0"/>
              <a:t>. First industrial production by French chemist </a:t>
            </a:r>
            <a:r>
              <a:rPr lang="en-IN" sz="1200" dirty="0">
                <a:hlinkClick r:id="rId5" tooltip="Henri Étienne Sainte-Claire Deville"/>
              </a:rPr>
              <a:t>Henri Étienne Sainte-Claire Deville</a:t>
            </a:r>
            <a:r>
              <a:rPr lang="en-IN" sz="1200" dirty="0"/>
              <a:t> in 1856. In 1878, James Fern Webster was producing 100 pounds of pure Aluminium every week at his Solihull Lodge factory in Warwickshire, using a chemical process. In 1884, he established a trading title, Webster's Patent Aluminium Crown Metal Company Ltd. Aluminium became much more available to the public with the </a:t>
            </a:r>
            <a:r>
              <a:rPr lang="en-IN" sz="1200" dirty="0">
                <a:hlinkClick r:id="rId6" tooltip="Hall–Héroult process"/>
              </a:rPr>
              <a:t>Hall–Héroult process</a:t>
            </a:r>
            <a:r>
              <a:rPr lang="en-IN" sz="1200" dirty="0"/>
              <a:t> developed independently by French engineer </a:t>
            </a:r>
            <a:r>
              <a:rPr lang="en-IN" sz="1200" dirty="0">
                <a:hlinkClick r:id="rId7" tooltip="Paul Héroult"/>
              </a:rPr>
              <a:t>Paul Héroult</a:t>
            </a:r>
            <a:r>
              <a:rPr lang="en-IN" sz="1200" dirty="0"/>
              <a:t> and American engineer </a:t>
            </a:r>
            <a:r>
              <a:rPr lang="en-IN" sz="1200" dirty="0">
                <a:hlinkClick r:id="rId8" tooltip="Charles Martin Hall"/>
              </a:rPr>
              <a:t>Charles Martin Hall</a:t>
            </a:r>
            <a:r>
              <a:rPr lang="en-IN" sz="1200" dirty="0"/>
              <a:t> in 1886, and the </a:t>
            </a:r>
            <a:r>
              <a:rPr lang="en-IN" sz="1200" dirty="0">
                <a:hlinkClick r:id="rId9" tooltip="Bayer process"/>
              </a:rPr>
              <a:t>Bayer process</a:t>
            </a:r>
            <a:r>
              <a:rPr lang="en-IN" sz="1200" dirty="0"/>
              <a:t> developed by Austrian chemist </a:t>
            </a:r>
            <a:r>
              <a:rPr lang="en-IN" sz="1200" dirty="0">
                <a:hlinkClick r:id="rId10" tooltip="Carl Joseph Bayer"/>
              </a:rPr>
              <a:t>Carl Joseph Bayer</a:t>
            </a:r>
            <a:r>
              <a:rPr lang="en-IN" sz="1200" dirty="0"/>
              <a:t> in 1889. These processes have been used for aluminium production up to the present.</a:t>
            </a:r>
          </a:p>
          <a:p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F25463-665B-9C4C-BAFD-0242F3E8E855}"/>
              </a:ext>
            </a:extLst>
          </p:cNvPr>
          <p:cNvGrpSpPr/>
          <p:nvPr/>
        </p:nvGrpSpPr>
        <p:grpSpPr>
          <a:xfrm>
            <a:off x="77787" y="1716220"/>
            <a:ext cx="6451446" cy="4758969"/>
            <a:chOff x="266157" y="1751716"/>
            <a:chExt cx="6451446" cy="4758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7BAE00-84CC-9346-8B7E-B2AEAF7177A3}"/>
                </a:ext>
              </a:extLst>
            </p:cNvPr>
            <p:cNvGrpSpPr/>
            <p:nvPr/>
          </p:nvGrpSpPr>
          <p:grpSpPr>
            <a:xfrm>
              <a:off x="539552" y="1751716"/>
              <a:ext cx="6048672" cy="3728546"/>
              <a:chOff x="1619672" y="1425351"/>
              <a:chExt cx="6048672" cy="372854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6A7607-8A70-3446-A884-4A98908A5689}"/>
                  </a:ext>
                </a:extLst>
              </p:cNvPr>
              <p:cNvSpPr txBox="1"/>
              <p:nvPr/>
            </p:nvSpPr>
            <p:spPr>
              <a:xfrm>
                <a:off x="1907704" y="2998365"/>
                <a:ext cx="5760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ym typeface="Wingdings" pitchFamily="2" charset="2"/>
                  </a:rPr>
                  <a:t>H</a:t>
                </a:r>
                <a:r>
                  <a:rPr lang="en-US" sz="3200" baseline="-25000" dirty="0">
                    <a:sym typeface="Wingdings" pitchFamily="2" charset="2"/>
                  </a:rPr>
                  <a:t>2</a:t>
                </a:r>
                <a:r>
                  <a:rPr lang="en-US" sz="3200" dirty="0">
                    <a:sym typeface="Wingdings" pitchFamily="2" charset="2"/>
                  </a:rPr>
                  <a:t>O       			   H</a:t>
                </a:r>
                <a:r>
                  <a:rPr lang="en-US" sz="3200" baseline="-25000" dirty="0">
                    <a:sym typeface="Wingdings" pitchFamily="2" charset="2"/>
                  </a:rPr>
                  <a:t>2</a:t>
                </a:r>
                <a:r>
                  <a:rPr lang="en-US" sz="3200" dirty="0">
                    <a:sym typeface="Wingdings" pitchFamily="2" charset="2"/>
                  </a:rPr>
                  <a:t>O</a:t>
                </a:r>
                <a:endParaRPr lang="en-US" sz="3200" dirty="0"/>
              </a:p>
            </p:txBody>
          </p:sp>
          <p:sp>
            <p:nvSpPr>
              <p:cNvPr id="9" name="Doughnut 8">
                <a:extLst>
                  <a:ext uri="{FF2B5EF4-FFF2-40B4-BE49-F238E27FC236}">
                    <a16:creationId xmlns:a16="http://schemas.microsoft.com/office/drawing/2014/main" id="{9BA062B3-AF89-054D-9B55-3CC8FBE52101}"/>
                  </a:ext>
                </a:extLst>
              </p:cNvPr>
              <p:cNvSpPr/>
              <p:nvPr/>
            </p:nvSpPr>
            <p:spPr>
              <a:xfrm>
                <a:off x="2948530" y="1891110"/>
                <a:ext cx="2988057" cy="2799286"/>
              </a:xfrm>
              <a:prstGeom prst="donut">
                <a:avLst>
                  <a:gd name="adj" fmla="val 0"/>
                </a:avLst>
              </a:prstGeom>
              <a:ln>
                <a:solidFill>
                  <a:srgbClr val="3159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Sun 9">
                <a:extLst>
                  <a:ext uri="{FF2B5EF4-FFF2-40B4-BE49-F238E27FC236}">
                    <a16:creationId xmlns:a16="http://schemas.microsoft.com/office/drawing/2014/main" id="{516717D4-B2FF-E048-A6D5-5C0BFEE8EA00}"/>
                  </a:ext>
                </a:extLst>
              </p:cNvPr>
              <p:cNvSpPr/>
              <p:nvPr/>
            </p:nvSpPr>
            <p:spPr>
              <a:xfrm>
                <a:off x="1619672" y="1891110"/>
                <a:ext cx="914400" cy="914400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FFFF"/>
                  </a:highligh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9D40DF-8CFC-B540-B428-F72CB68DE4B2}"/>
                  </a:ext>
                </a:extLst>
              </p:cNvPr>
              <p:cNvSpPr txBox="1"/>
              <p:nvPr/>
            </p:nvSpPr>
            <p:spPr>
              <a:xfrm>
                <a:off x="3734671" y="4784565"/>
                <a:ext cx="14157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15935"/>
                    </a:solidFill>
                  </a:rPr>
                  <a:t>Clean water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4CF57D-43EF-834A-B7DA-F00D9DA967A3}"/>
                  </a:ext>
                </a:extLst>
              </p:cNvPr>
              <p:cNvSpPr txBox="1"/>
              <p:nvPr/>
            </p:nvSpPr>
            <p:spPr>
              <a:xfrm>
                <a:off x="3984740" y="1425351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Energy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C71D81-BB24-6D4B-A9D6-EED5A2B1CAA7}"/>
                </a:ext>
              </a:extLst>
            </p:cNvPr>
            <p:cNvSpPr txBox="1"/>
            <p:nvPr/>
          </p:nvSpPr>
          <p:spPr>
            <a:xfrm>
              <a:off x="266157" y="6141353"/>
              <a:ext cx="645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Affordable, inclusive, sustainable and contextual excellence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829DA6-85DC-524C-97FB-98C042DEEA59}"/>
              </a:ext>
            </a:extLst>
          </p:cNvPr>
          <p:cNvSpPr txBox="1"/>
          <p:nvPr/>
        </p:nvSpPr>
        <p:spPr>
          <a:xfrm>
            <a:off x="1295901" y="1456245"/>
            <a:ext cx="689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Hydrogen + Oxygen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Water + 286,000 joules of energy per mole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D16F2-FCFD-1742-898F-79C52E3F7943}"/>
              </a:ext>
            </a:extLst>
          </p:cNvPr>
          <p:cNvSpPr txBox="1"/>
          <p:nvPr/>
        </p:nvSpPr>
        <p:spPr>
          <a:xfrm>
            <a:off x="1295901" y="2186608"/>
            <a:ext cx="77048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kg of solar hydrogen is now at Rs. XX and could be Rs. 150 soon.</a:t>
            </a:r>
          </a:p>
          <a:p>
            <a:endParaRPr lang="en-US" dirty="0"/>
          </a:p>
          <a:p>
            <a:r>
              <a:rPr lang="en-US" dirty="0"/>
              <a:t>It can make 143 million J of energy.</a:t>
            </a:r>
          </a:p>
          <a:p>
            <a:endParaRPr lang="en-US" dirty="0"/>
          </a:p>
          <a:p>
            <a:r>
              <a:rPr lang="en-US" dirty="0"/>
              <a:t>Desalination needs 2.4 kWh or 8.84 million joules for 1 CM of water.</a:t>
            </a:r>
          </a:p>
          <a:p>
            <a:endParaRPr lang="en-US" dirty="0"/>
          </a:p>
          <a:p>
            <a:r>
              <a:rPr lang="en-US" dirty="0"/>
              <a:t>1 kg of hydrogen can therefore make 16.56 CM of water.</a:t>
            </a:r>
          </a:p>
          <a:p>
            <a:endParaRPr lang="en-US" dirty="0"/>
          </a:p>
          <a:p>
            <a:r>
              <a:rPr lang="en-US" dirty="0"/>
              <a:t>Or Rs. 9.06 per cubic meter, 0.9 paise per </a:t>
            </a:r>
            <a:r>
              <a:rPr lang="en-US" dirty="0" err="1"/>
              <a:t>litre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Well, add efficiency, other costs of plant, transportation, etc.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9D7F6-9493-4646-9FFE-9D98E01D951A}"/>
              </a:ext>
            </a:extLst>
          </p:cNvPr>
          <p:cNvSpPr txBox="1"/>
          <p:nvPr/>
        </p:nvSpPr>
        <p:spPr>
          <a:xfrm>
            <a:off x="1295901" y="864381"/>
            <a:ext cx="3945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Some simple calculations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E555B-3142-9540-8716-0D10574B79DC}"/>
              </a:ext>
            </a:extLst>
          </p:cNvPr>
          <p:cNvSpPr txBox="1"/>
          <p:nvPr/>
        </p:nvSpPr>
        <p:spPr>
          <a:xfrm>
            <a:off x="3779912" y="5681078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That world will need water literacy</a:t>
            </a:r>
          </a:p>
        </p:txBody>
      </p:sp>
    </p:spTree>
    <p:extLst>
      <p:ext uri="{BB962C8B-B14F-4D97-AF65-F5344CB8AC3E}">
        <p14:creationId xmlns:p14="http://schemas.microsoft.com/office/powerpoint/2010/main" val="39399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eaLnBrk="1" hangingPunct="1"/>
            <a:r>
              <a:rPr lang="en-US">
                <a:latin typeface="Calibri" charset="0"/>
              </a:rPr>
              <a:t>   </a:t>
            </a:r>
          </a:p>
        </p:txBody>
      </p:sp>
      <p:sp>
        <p:nvSpPr>
          <p:cNvPr id="11571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571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4" y="2144348"/>
            <a:ext cx="4205287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729058"/>
            <a:ext cx="2457450" cy="16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1762218"/>
            <a:ext cx="2455863" cy="148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394359"/>
            <a:ext cx="2419350" cy="168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82" y="3279229"/>
            <a:ext cx="2457450" cy="16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1664080" y="499868"/>
            <a:ext cx="581583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latin typeface="Calibri" charset="0"/>
              </a:rPr>
              <a:t>Indian </a:t>
            </a:r>
            <a:r>
              <a:rPr lang="en-US" sz="3200" b="1" dirty="0">
                <a:latin typeface="+mj-lt"/>
              </a:rPr>
              <a:t>Institute</a:t>
            </a:r>
            <a:r>
              <a:rPr lang="en-US" sz="3200" b="1" dirty="0">
                <a:latin typeface="Calibri" charset="0"/>
              </a:rPr>
              <a:t> of Technology </a:t>
            </a:r>
          </a:p>
          <a:p>
            <a:pPr algn="ctr" eaLnBrk="1" hangingPunct="1">
              <a:defRPr/>
            </a:pPr>
            <a:r>
              <a:rPr lang="en-US" sz="3200" b="1" dirty="0">
                <a:latin typeface="Calibri" charset="0"/>
              </a:rPr>
              <a:t>Madras</a:t>
            </a:r>
          </a:p>
        </p:txBody>
      </p:sp>
      <p:sp>
        <p:nvSpPr>
          <p:cNvPr id="115721" name="TextBox 9"/>
          <p:cNvSpPr txBox="1">
            <a:spLocks noChangeArrowheads="1"/>
          </p:cNvSpPr>
          <p:nvPr/>
        </p:nvSpPr>
        <p:spPr bwMode="auto">
          <a:xfrm>
            <a:off x="3036006" y="5225862"/>
            <a:ext cx="3071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charset="0"/>
              </a:rPr>
              <a:t>Directors - past and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10EA3-3107-B84D-B80D-BDFAB1077620}"/>
              </a:ext>
            </a:extLst>
          </p:cNvPr>
          <p:cNvSpPr txBox="1"/>
          <p:nvPr/>
        </p:nvSpPr>
        <p:spPr>
          <a:xfrm>
            <a:off x="2987824" y="6005382"/>
            <a:ext cx="280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Thank you all</a:t>
            </a:r>
          </a:p>
        </p:txBody>
      </p:sp>
      <p:pic>
        <p:nvPicPr>
          <p:cNvPr id="13" name="Picture 5" descr="iitmLogo.png">
            <a:extLst>
              <a:ext uri="{FF2B5EF4-FFF2-40B4-BE49-F238E27FC236}">
                <a16:creationId xmlns:a16="http://schemas.microsoft.com/office/drawing/2014/main" id="{04DF0481-C890-0D47-AFBC-241F7A9EFF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" y="517018"/>
            <a:ext cx="898716" cy="90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SirData\Talks - new template\Untitled-1.jpg">
            <a:extLst>
              <a:ext uri="{FF2B5EF4-FFF2-40B4-BE49-F238E27FC236}">
                <a16:creationId xmlns:a16="http://schemas.microsoft.com/office/drawing/2014/main" id="{F6008472-5B0D-5942-8E06-BE7D2AEC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46" y="5630048"/>
            <a:ext cx="1473253" cy="82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TUE logo-curved..jpg">
            <a:extLst>
              <a:ext uri="{FF2B5EF4-FFF2-40B4-BE49-F238E27FC236}">
                <a16:creationId xmlns:a16="http://schemas.microsoft.com/office/drawing/2014/main" id="{2ED85D7F-67C5-594B-8F25-6B244C744D5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53" y="5413502"/>
            <a:ext cx="1143232" cy="88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ACS logo.jpg">
            <a:extLst>
              <a:ext uri="{FF2B5EF4-FFF2-40B4-BE49-F238E27FC236}">
                <a16:creationId xmlns:a16="http://schemas.microsoft.com/office/drawing/2014/main" id="{A975A0DA-FBA3-F74A-9F9C-1EFC7C3221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9" y="5526144"/>
            <a:ext cx="651396" cy="61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ASC SCE Logo.JPG">
            <a:extLst>
              <a:ext uri="{FF2B5EF4-FFF2-40B4-BE49-F238E27FC236}">
                <a16:creationId xmlns:a16="http://schemas.microsoft.com/office/drawing/2014/main" id="{9203D027-0CDF-8F4B-8291-78B8DB68636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7" y="5618598"/>
            <a:ext cx="1393818" cy="52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DE6030FA-A9CF-B74D-BA33-BB160457B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04" y="5396446"/>
            <a:ext cx="33709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94" dirty="0">
                <a:latin typeface="Calibri"/>
                <a:cs typeface="Calibri"/>
              </a:rPr>
              <a:t>Associate Editor</a:t>
            </a:r>
          </a:p>
        </p:txBody>
      </p:sp>
    </p:spTree>
    <p:extLst>
      <p:ext uri="{BB962C8B-B14F-4D97-AF65-F5344CB8AC3E}">
        <p14:creationId xmlns:p14="http://schemas.microsoft.com/office/powerpoint/2010/main" val="242365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8BB77-24EE-C943-939D-BEF06DA0C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682"/>
            <a:ext cx="10548664" cy="7100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C3B06-9C79-924B-8A65-473ED76967CF}"/>
              </a:ext>
            </a:extLst>
          </p:cNvPr>
          <p:cNvSpPr txBox="1"/>
          <p:nvPr/>
        </p:nvSpPr>
        <p:spPr>
          <a:xfrm>
            <a:off x="4572000" y="549897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“Pale blue dot” Voyager 1 Feb. 14, 1990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88DC4-EF0B-3D42-8FBA-F69771A7DDFE}"/>
              </a:ext>
            </a:extLst>
          </p:cNvPr>
          <p:cNvSpPr txBox="1"/>
          <p:nvPr/>
        </p:nvSpPr>
        <p:spPr>
          <a:xfrm>
            <a:off x="3318006" y="5829909"/>
            <a:ext cx="553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Water is the most important inheritance of our planet</a:t>
            </a:r>
          </a:p>
        </p:txBody>
      </p:sp>
    </p:spTree>
    <p:extLst>
      <p:ext uri="{BB962C8B-B14F-4D97-AF65-F5344CB8AC3E}">
        <p14:creationId xmlns:p14="http://schemas.microsoft.com/office/powerpoint/2010/main" val="14142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764CA2-7B42-424C-9D7C-159BCD338B7F}"/>
              </a:ext>
            </a:extLst>
          </p:cNvPr>
          <p:cNvGrpSpPr/>
          <p:nvPr/>
        </p:nvGrpSpPr>
        <p:grpSpPr>
          <a:xfrm>
            <a:off x="48683" y="198791"/>
            <a:ext cx="9095317" cy="5918686"/>
            <a:chOff x="0" y="207033"/>
            <a:chExt cx="9144000" cy="5950368"/>
          </a:xfrm>
        </p:grpSpPr>
        <p:pic>
          <p:nvPicPr>
            <p:cNvPr id="2" name="sustainability-globe-ani.mp4" descr="sustainability-globe-ani.mp4">
              <a:hlinkClick r:id="" action="ppaction://media"/>
              <a:extLst>
                <a:ext uri="{FF2B5EF4-FFF2-40B4-BE49-F238E27FC236}">
                  <a16:creationId xmlns:a16="http://schemas.microsoft.com/office/drawing/2014/main" id="{82227B90-03FB-9845-90B8-1946C96CE6D7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857250"/>
              <a:ext cx="9144000" cy="5143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15F89F-3E29-AA42-8A8D-04EECAF27DDD}"/>
                </a:ext>
              </a:extLst>
            </p:cNvPr>
            <p:cNvSpPr txBox="1"/>
            <p:nvPr/>
          </p:nvSpPr>
          <p:spPr>
            <a:xfrm>
              <a:off x="73309" y="207033"/>
              <a:ext cx="3826350" cy="400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9" b="1" dirty="0">
                  <a:solidFill>
                    <a:schemeClr val="bg1"/>
                  </a:solidFill>
                </a:rPr>
                <a:t>Water is at the entre of action </a:t>
              </a:r>
              <a:endParaRPr lang="en-US" sz="1989" b="1" dirty="0">
                <a:solidFill>
                  <a:srgbClr val="FFFF00"/>
                </a:solidFill>
              </a:endParaRPr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20971ED9-6951-8649-82A5-F544B78D7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50" y="628651"/>
              <a:ext cx="5528750" cy="55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291D9D-7DBD-1148-9527-AAF49C74CE39}"/>
              </a:ext>
            </a:extLst>
          </p:cNvPr>
          <p:cNvSpPr txBox="1"/>
          <p:nvPr/>
        </p:nvSpPr>
        <p:spPr>
          <a:xfrm>
            <a:off x="827584" y="6222587"/>
            <a:ext cx="7897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EFA00"/>
                </a:solidFill>
              </a:rPr>
              <a:t>Variety and diversity are part of water, in problems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4502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713FB5-C3C0-6443-991A-F12921D2298C}"/>
              </a:ext>
            </a:extLst>
          </p:cNvPr>
          <p:cNvSpPr txBox="1"/>
          <p:nvPr/>
        </p:nvSpPr>
        <p:spPr>
          <a:xfrm>
            <a:off x="824614" y="810284"/>
            <a:ext cx="77048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Water is big and </a:t>
            </a:r>
            <a:r>
              <a:rPr lang="en-IN" sz="2800" b="1" dirty="0">
                <a:solidFill>
                  <a:srgbClr val="315935"/>
                </a:solidFill>
              </a:rPr>
              <a:t>…. India is safe </a:t>
            </a:r>
          </a:p>
          <a:p>
            <a:endParaRPr lang="en-IN" u="sng" dirty="0"/>
          </a:p>
          <a:p>
            <a:r>
              <a:rPr lang="en-IN" dirty="0"/>
              <a:t>Per capita water availability – 1500 CM </a:t>
            </a:r>
          </a:p>
          <a:p>
            <a:endParaRPr lang="en-IN" dirty="0"/>
          </a:p>
          <a:p>
            <a:r>
              <a:rPr lang="en-IN" dirty="0"/>
              <a:t>That water and its benefits need to reach all.</a:t>
            </a:r>
          </a:p>
          <a:p>
            <a:r>
              <a:rPr lang="en-IN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28366-9B0A-DE41-90F6-C5A154119BFA}"/>
              </a:ext>
            </a:extLst>
          </p:cNvPr>
          <p:cNvSpPr txBox="1"/>
          <p:nvPr/>
        </p:nvSpPr>
        <p:spPr>
          <a:xfrm>
            <a:off x="824614" y="2718499"/>
            <a:ext cx="735329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3Ss for water </a:t>
            </a:r>
            <a:r>
              <a:rPr lang="en-IN" sz="2400" b="1" dirty="0"/>
              <a:t>Store – Sensitive – Smart </a:t>
            </a:r>
            <a:r>
              <a:rPr lang="en-IN" sz="2400" dirty="0"/>
              <a:t> </a:t>
            </a:r>
          </a:p>
          <a:p>
            <a:r>
              <a:rPr lang="en-IN" dirty="0">
                <a:solidFill>
                  <a:srgbClr val="C00000"/>
                </a:solidFill>
              </a:rPr>
              <a:t>Average rainfall 1085 mm, 85</a:t>
            </a:r>
            <a:r>
              <a:rPr lang="en-IN" baseline="30000" dirty="0">
                <a:solidFill>
                  <a:srgbClr val="C00000"/>
                </a:solidFill>
              </a:rPr>
              <a:t>th</a:t>
            </a:r>
            <a:r>
              <a:rPr lang="en-IN" dirty="0">
                <a:solidFill>
                  <a:srgbClr val="C00000"/>
                </a:solidFill>
              </a:rPr>
              <a:t> in a list of 186 countries</a:t>
            </a:r>
          </a:p>
          <a:p>
            <a:r>
              <a:rPr lang="en-IN" dirty="0"/>
              <a:t>Traditions of storage and conservation – we store just about 8%</a:t>
            </a:r>
          </a:p>
          <a:p>
            <a:r>
              <a:rPr lang="en-IN" dirty="0">
                <a:solidFill>
                  <a:srgbClr val="C00000"/>
                </a:solidFill>
              </a:rPr>
              <a:t>Water is for all – for every living form</a:t>
            </a:r>
          </a:p>
          <a:p>
            <a:r>
              <a:rPr lang="en-GB" dirty="0"/>
              <a:t>83% of freshwater species have declined globally in the last 50 years! </a:t>
            </a:r>
          </a:p>
          <a:p>
            <a:r>
              <a:rPr lang="en-GB" dirty="0">
                <a:solidFill>
                  <a:srgbClr val="C00000"/>
                </a:solidFill>
              </a:rPr>
              <a:t>GDP can grow even by capping freshwater withdrawals</a:t>
            </a:r>
          </a:p>
          <a:p>
            <a:r>
              <a:rPr lang="en-GB" dirty="0"/>
              <a:t>We must find technologies of relevance</a:t>
            </a:r>
          </a:p>
          <a:p>
            <a:r>
              <a:rPr lang="en-IN" dirty="0">
                <a:solidFill>
                  <a:srgbClr val="C00000"/>
                </a:solidFill>
              </a:rPr>
              <a:t>Energy - food – clothing – construction – manufacturing - …..</a:t>
            </a:r>
          </a:p>
          <a:p>
            <a:endParaRPr lang="en-IN" dirty="0"/>
          </a:p>
          <a:p>
            <a:r>
              <a:rPr lang="en-IN" dirty="0"/>
              <a:t>Water is big in every scale – Gaps, opportunities, wealth, satisfaction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7F3784-3B00-7E4E-98FE-E3DED7386D92}"/>
              </a:ext>
            </a:extLst>
          </p:cNvPr>
          <p:cNvGrpSpPr/>
          <p:nvPr/>
        </p:nvGrpSpPr>
        <p:grpSpPr>
          <a:xfrm>
            <a:off x="5148064" y="324638"/>
            <a:ext cx="3787100" cy="2379136"/>
            <a:chOff x="5436096" y="1826568"/>
            <a:chExt cx="3787100" cy="23791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4CEF0C-2E25-9647-B415-162EF65E0713}"/>
                </a:ext>
              </a:extLst>
            </p:cNvPr>
            <p:cNvGrpSpPr/>
            <p:nvPr/>
          </p:nvGrpSpPr>
          <p:grpSpPr>
            <a:xfrm>
              <a:off x="5436096" y="1826568"/>
              <a:ext cx="3177708" cy="2063353"/>
              <a:chOff x="5436096" y="1826568"/>
              <a:chExt cx="3177708" cy="206335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0E53A77-1291-C540-9423-5B4366396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36096" y="1826568"/>
                <a:ext cx="3177708" cy="206335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DB03C-C32B-C544-87AF-A83BFDD0AFCD}"/>
                  </a:ext>
                </a:extLst>
              </p:cNvPr>
              <p:cNvSpPr txBox="1"/>
              <p:nvPr/>
            </p:nvSpPr>
            <p:spPr>
              <a:xfrm>
                <a:off x="6084168" y="2673578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Peak water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983975-2A14-AE44-8C5D-9741331A16F0}"/>
                </a:ext>
              </a:extLst>
            </p:cNvPr>
            <p:cNvSpPr txBox="1"/>
            <p:nvPr/>
          </p:nvSpPr>
          <p:spPr>
            <a:xfrm>
              <a:off x="5622796" y="3990260"/>
              <a:ext cx="3600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00" dirty="0"/>
                <a:t>Peter H. </a:t>
              </a:r>
              <a:r>
                <a:rPr lang="en-IN" sz="800" dirty="0" err="1"/>
                <a:t>Gleick</a:t>
              </a:r>
              <a:r>
                <a:rPr lang="en-IN" sz="800" dirty="0"/>
                <a:t> and Meena </a:t>
              </a:r>
              <a:r>
                <a:rPr lang="en-IN" sz="800" dirty="0" err="1"/>
                <a:t>Palaniappan</a:t>
              </a:r>
              <a:r>
                <a:rPr lang="en-IN" sz="800" dirty="0"/>
                <a:t>, PNAS, 2010, 107, 11155–11162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7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8874049-B96A-A943-96BB-FBF30E2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367" y="536877"/>
            <a:ext cx="11337998" cy="57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5B97D-997D-A34C-883C-72D251A56EEB}"/>
              </a:ext>
            </a:extLst>
          </p:cNvPr>
          <p:cNvSpPr txBox="1"/>
          <p:nvPr/>
        </p:nvSpPr>
        <p:spPr>
          <a:xfrm>
            <a:off x="722863" y="2080514"/>
            <a:ext cx="4153701" cy="1630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995" dirty="0"/>
              <a:t>With technology, an individual can own more than US$1 Trillion today!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6D717-7934-7D46-BE51-2CA628443253}"/>
              </a:ext>
            </a:extLst>
          </p:cNvPr>
          <p:cNvSpPr txBox="1"/>
          <p:nvPr/>
        </p:nvSpPr>
        <p:spPr>
          <a:xfrm>
            <a:off x="315114" y="4850836"/>
            <a:ext cx="6765648" cy="367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Agriculture makes a few percent of wealth in developed societies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8B911-2843-5E45-B505-6BF0C65DA1B6}"/>
              </a:ext>
            </a:extLst>
          </p:cNvPr>
          <p:cNvSpPr/>
          <p:nvPr/>
        </p:nvSpPr>
        <p:spPr>
          <a:xfrm>
            <a:off x="3923928" y="5663117"/>
            <a:ext cx="4572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Total wealth of India   – US$12.8 Trillion</a:t>
            </a:r>
          </a:p>
          <a:p>
            <a:r>
              <a:rPr lang="en-US" dirty="0">
                <a:solidFill>
                  <a:srgbClr val="FFFF00"/>
                </a:solidFill>
              </a:rPr>
              <a:t>Total wealth of USA    – US$126 Trillion </a:t>
            </a:r>
            <a:endParaRPr lang="en-US" dirty="0">
              <a:solidFill>
                <a:srgbClr val="FFFF00"/>
              </a:solidFill>
              <a:highlight>
                <a:srgbClr val="00FFFF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36E59-7C5D-7542-A86C-B61B39685800}"/>
              </a:ext>
            </a:extLst>
          </p:cNvPr>
          <p:cNvSpPr txBox="1"/>
          <p:nvPr/>
        </p:nvSpPr>
        <p:spPr>
          <a:xfrm>
            <a:off x="480932" y="1859867"/>
            <a:ext cx="8352928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…total water infrastructure value for a connected global population of 9 billion people would amount to about US$60 trillion. 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M. Maurer, D. </a:t>
            </a:r>
            <a:r>
              <a:rPr lang="en-I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Rothenberger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T. A. Larsen, Water Sci. Technol. 5, 145–154 (2006)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DFFDF-77E0-4646-89E1-6589D0ADB29C}"/>
              </a:ext>
            </a:extLst>
          </p:cNvPr>
          <p:cNvSpPr txBox="1"/>
          <p:nvPr/>
        </p:nvSpPr>
        <p:spPr>
          <a:xfrm>
            <a:off x="467544" y="4130824"/>
            <a:ext cx="8352928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…only 36% of the African population and 44% of the Asian population will be connected to a sewer network by 2050. 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G. Van </a:t>
            </a:r>
            <a:r>
              <a:rPr lang="en-I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Drecht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A. F. </a:t>
            </a:r>
            <a:r>
              <a:rPr lang="en-I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Bouwman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Harrison, J. M. Knoop, Global</a:t>
            </a:r>
          </a:p>
          <a:p>
            <a:pPr algn="just"/>
            <a:r>
              <a:rPr lang="en-I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Biogeochem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Cycles 23, GB0A03 (2009). doi:10.1029/2009GB003458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D3964-F652-7343-86D4-50623AFBF91E}"/>
              </a:ext>
            </a:extLst>
          </p:cNvPr>
          <p:cNvSpPr txBox="1"/>
          <p:nvPr/>
        </p:nvSpPr>
        <p:spPr>
          <a:xfrm>
            <a:off x="480932" y="46460"/>
            <a:ext cx="5179303" cy="49244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IN" sz="2600" b="1" dirty="0">
                <a:solidFill>
                  <a:schemeClr val="bg1"/>
                </a:solidFill>
              </a:rPr>
              <a:t>Water, sanitation and inequality</a:t>
            </a:r>
          </a:p>
        </p:txBody>
      </p:sp>
    </p:spTree>
    <p:extLst>
      <p:ext uri="{BB962C8B-B14F-4D97-AF65-F5344CB8AC3E}">
        <p14:creationId xmlns:p14="http://schemas.microsoft.com/office/powerpoint/2010/main" val="154565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E73A9-9771-4A94-845E-2FD12374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56" y="902476"/>
            <a:ext cx="5616624" cy="5766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18453-5FEC-4351-9231-695BC775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70" y="214545"/>
            <a:ext cx="7638645" cy="1171704"/>
          </a:xfrm>
        </p:spPr>
        <p:txBody>
          <a:bodyPr>
            <a:normAutofit fontScale="90000"/>
          </a:bodyPr>
          <a:lstStyle/>
          <a:p>
            <a:pPr algn="l"/>
            <a:r>
              <a:rPr lang="en-IN" sz="3600" dirty="0">
                <a:solidFill>
                  <a:srgbClr val="FFFE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 </a:t>
            </a:r>
            <a:br>
              <a:rPr lang="en-IN" sz="3600" dirty="0">
                <a:solidFill>
                  <a:srgbClr val="FFFE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600" dirty="0">
                <a:solidFill>
                  <a:srgbClr val="FFFE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possible need</a:t>
            </a:r>
            <a:endParaRPr lang="en-US" sz="2000" dirty="0">
              <a:solidFill>
                <a:srgbClr val="FFFE0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AAA45-8900-8747-9BAE-EA18908E2AEA}"/>
              </a:ext>
            </a:extLst>
          </p:cNvPr>
          <p:cNvSpPr txBox="1"/>
          <p:nvPr/>
        </p:nvSpPr>
        <p:spPr>
          <a:xfrm>
            <a:off x="4456727" y="4346848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Every river is contaminated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50% of the microbial diversity is lost for 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2EA11-F365-FB40-8298-12E51F11519F}"/>
              </a:ext>
            </a:extLst>
          </p:cNvPr>
          <p:cNvSpPr txBox="1"/>
          <p:nvPr/>
        </p:nvSpPr>
        <p:spPr>
          <a:xfrm>
            <a:off x="4492093" y="5341191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err="1">
                <a:solidFill>
                  <a:schemeClr val="bg1"/>
                </a:solidFill>
              </a:rPr>
              <a:t>Grooten</a:t>
            </a:r>
            <a:r>
              <a:rPr lang="en-IN" sz="1200" dirty="0">
                <a:solidFill>
                  <a:schemeClr val="bg1"/>
                </a:solidFill>
              </a:rPr>
              <a:t>, M.; Almond, R. E. A. Living Planet Report - 2018:</a:t>
            </a:r>
          </a:p>
          <a:p>
            <a:r>
              <a:rPr lang="en-IN" sz="1200" dirty="0">
                <a:solidFill>
                  <a:schemeClr val="bg1"/>
                </a:solidFill>
              </a:rPr>
              <a:t>Aiming Higher; WWF: Switzerland, 2018.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DDBA8-BF20-AE42-B128-6CCFE333AF21}"/>
              </a:ext>
            </a:extLst>
          </p:cNvPr>
          <p:cNvSpPr txBox="1"/>
          <p:nvPr/>
        </p:nvSpPr>
        <p:spPr>
          <a:xfrm>
            <a:off x="688525" y="6089314"/>
            <a:ext cx="156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From S. Vishwanath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77013-80DE-2845-B676-651A1418BEDF}"/>
              </a:ext>
            </a:extLst>
          </p:cNvPr>
          <p:cNvSpPr txBox="1"/>
          <p:nvPr/>
        </p:nvSpPr>
        <p:spPr>
          <a:xfrm>
            <a:off x="3793098" y="1497573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-45 </a:t>
            </a:r>
            <a:r>
              <a:rPr lang="en-US" baseline="30000" dirty="0" err="1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15% RH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50C54-098D-8540-A038-3235F08328DB}"/>
              </a:ext>
            </a:extLst>
          </p:cNvPr>
          <p:cNvSpPr txBox="1"/>
          <p:nvPr/>
        </p:nvSpPr>
        <p:spPr>
          <a:xfrm>
            <a:off x="3579564" y="6089314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+45 </a:t>
            </a:r>
            <a:r>
              <a:rPr lang="en-US" baseline="30000" dirty="0" err="1">
                <a:solidFill>
                  <a:srgbClr val="C00000"/>
                </a:solidFill>
              </a:rPr>
              <a:t>o</a:t>
            </a:r>
            <a:r>
              <a:rPr lang="en-US" dirty="0" err="1">
                <a:solidFill>
                  <a:srgbClr val="C00000"/>
                </a:solidFill>
              </a:rPr>
              <a:t>C</a:t>
            </a:r>
            <a:r>
              <a:rPr lang="en-US" dirty="0">
                <a:solidFill>
                  <a:srgbClr val="C00000"/>
                </a:solidFill>
              </a:rPr>
              <a:t>, 99% RH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2F845-22AA-9440-9DFB-608A4DBAAE11}"/>
              </a:ext>
            </a:extLst>
          </p:cNvPr>
          <p:cNvSpPr txBox="1"/>
          <p:nvPr/>
        </p:nvSpPr>
        <p:spPr>
          <a:xfrm>
            <a:off x="7079280" y="685668"/>
            <a:ext cx="12458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Arsenic</a:t>
            </a:r>
          </a:p>
          <a:p>
            <a:r>
              <a:rPr lang="en-US" sz="1600" dirty="0">
                <a:solidFill>
                  <a:srgbClr val="FFFF00"/>
                </a:solidFill>
              </a:rPr>
              <a:t>Fluoride</a:t>
            </a:r>
          </a:p>
          <a:p>
            <a:r>
              <a:rPr lang="en-US" sz="1600" dirty="0">
                <a:solidFill>
                  <a:srgbClr val="FFFF00"/>
                </a:solidFill>
              </a:rPr>
              <a:t>Uranium</a:t>
            </a:r>
          </a:p>
          <a:p>
            <a:r>
              <a:rPr lang="en-US" sz="1600" dirty="0">
                <a:solidFill>
                  <a:srgbClr val="FFFF00"/>
                </a:solidFill>
              </a:rPr>
              <a:t>Mercury</a:t>
            </a:r>
          </a:p>
          <a:p>
            <a:r>
              <a:rPr lang="en-US" sz="1600" dirty="0">
                <a:solidFill>
                  <a:srgbClr val="FFFF00"/>
                </a:solidFill>
              </a:rPr>
              <a:t>Chromium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Perchlorate</a:t>
            </a:r>
          </a:p>
          <a:p>
            <a:r>
              <a:rPr lang="en-US" sz="1600" dirty="0">
                <a:solidFill>
                  <a:srgbClr val="FFFF00"/>
                </a:solidFill>
              </a:rPr>
              <a:t>Nitrate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Pesticides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Antibiotics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Plastics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Detergents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95448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0F885-6CA8-0341-BA51-CA69EA77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0" y="985326"/>
            <a:ext cx="9071549" cy="5104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F15F35-9803-8540-9630-C5DB267EC74D}"/>
              </a:ext>
            </a:extLst>
          </p:cNvPr>
          <p:cNvSpPr txBox="1"/>
          <p:nvPr/>
        </p:nvSpPr>
        <p:spPr>
          <a:xfrm>
            <a:off x="467544" y="709387"/>
            <a:ext cx="33265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solidFill>
                  <a:srgbClr val="FFFE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agriculture</a:t>
            </a:r>
          </a:p>
          <a:p>
            <a:r>
              <a:rPr lang="en-US" dirty="0">
                <a:solidFill>
                  <a:srgbClr val="FFFF00"/>
                </a:solidFill>
              </a:rPr>
              <a:t>67% of agriculture run on GW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2D391-94ED-1B49-8A01-11AC1288AC09}"/>
              </a:ext>
            </a:extLst>
          </p:cNvPr>
          <p:cNvSpPr txBox="1"/>
          <p:nvPr/>
        </p:nvSpPr>
        <p:spPr>
          <a:xfrm>
            <a:off x="6315269" y="6215133"/>
            <a:ext cx="1931285" cy="367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from NASA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B6B86-0853-824A-A4A7-4C21F82D9FA0}"/>
              </a:ext>
            </a:extLst>
          </p:cNvPr>
          <p:cNvSpPr txBox="1"/>
          <p:nvPr/>
        </p:nvSpPr>
        <p:spPr>
          <a:xfrm>
            <a:off x="2843808" y="3914800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districts 742</a:t>
            </a:r>
          </a:p>
          <a:p>
            <a:r>
              <a:rPr lang="en-US" dirty="0">
                <a:solidFill>
                  <a:schemeClr val="bg1"/>
                </a:solidFill>
              </a:rPr>
              <a:t>Water stressed &gt;300</a:t>
            </a:r>
          </a:p>
          <a:p>
            <a:r>
              <a:rPr lang="en-US" dirty="0">
                <a:solidFill>
                  <a:schemeClr val="bg1"/>
                </a:solidFill>
              </a:rPr>
              <a:t>256 with critical or overexploited ground water levels</a:t>
            </a:r>
          </a:p>
          <a:p>
            <a:r>
              <a:rPr lang="en-IN" dirty="0">
                <a:solidFill>
                  <a:schemeClr val="bg1"/>
                </a:solidFill>
              </a:rPr>
              <a:t>‘India is suffering from its worst water crisis in its history.’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4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648"/>
            <a:ext cx="9144000" cy="693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-36710" y="6405473"/>
            <a:ext cx="489674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https://www.pmfias.com/wp-content/uploads/2016/01/Coastline-of-India-–-Indian-Coastline.jpg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F4C9A-4E07-2640-AA1A-147DFCE57E78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6664D-2E92-7C4C-94DF-5D6E2BB94F37}"/>
              </a:ext>
            </a:extLst>
          </p:cNvPr>
          <p:cNvSpPr txBox="1"/>
          <p:nvPr/>
        </p:nvSpPr>
        <p:spPr>
          <a:xfrm>
            <a:off x="5816324" y="4854405"/>
            <a:ext cx="3121367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All on photovoltaics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9CA35-FAF2-B640-836C-ECA046C57648}"/>
              </a:ext>
            </a:extLst>
          </p:cNvPr>
          <p:cNvSpPr txBox="1"/>
          <p:nvPr/>
        </p:nvSpPr>
        <p:spPr>
          <a:xfrm>
            <a:off x="3099632" y="2199748"/>
            <a:ext cx="3523144" cy="203132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Membrane distillation</a:t>
            </a:r>
          </a:p>
          <a:p>
            <a:r>
              <a:rPr lang="en-US" dirty="0"/>
              <a:t>Capacitive deionization</a:t>
            </a:r>
          </a:p>
          <a:p>
            <a:r>
              <a:rPr lang="en-US" dirty="0"/>
              <a:t>Atmospheric water harvesting</a:t>
            </a:r>
          </a:p>
          <a:p>
            <a:r>
              <a:rPr lang="en-US" dirty="0"/>
              <a:t>Water recycling</a:t>
            </a:r>
          </a:p>
          <a:p>
            <a:r>
              <a:rPr lang="en-US" dirty="0"/>
              <a:t>Rainwater harvesting</a:t>
            </a:r>
          </a:p>
          <a:p>
            <a:r>
              <a:rPr lang="en-US" dirty="0"/>
              <a:t>Wastewater-based epidemiology</a:t>
            </a:r>
          </a:p>
          <a:p>
            <a:r>
              <a:rPr lang="en-US" dirty="0"/>
              <a:t>Nanobubbles and oxygenation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64570-718F-7145-897D-019E258A271B}"/>
              </a:ext>
            </a:extLst>
          </p:cNvPr>
          <p:cNvSpPr txBox="1"/>
          <p:nvPr/>
        </p:nvSpPr>
        <p:spPr>
          <a:xfrm>
            <a:off x="467544" y="731640"/>
            <a:ext cx="4794518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Technologies for water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" b="1785"/>
          <a:stretch/>
        </p:blipFill>
        <p:spPr bwMode="auto">
          <a:xfrm>
            <a:off x="0" y="1346330"/>
            <a:ext cx="9056913" cy="544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0" y="1013520"/>
            <a:ext cx="8293105" cy="271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3AAF695-69B6-46BC-8B72-98356DD618A0}"/>
              </a:ext>
            </a:extLst>
          </p:cNvPr>
          <p:cNvSpPr/>
          <p:nvPr/>
        </p:nvSpPr>
        <p:spPr>
          <a:xfrm>
            <a:off x="-36512" y="6519467"/>
            <a:ext cx="9143999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N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Ainla</a:t>
            </a:r>
            <a:r>
              <a:rPr lang="en-IN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A., et al. </a:t>
            </a:r>
            <a:r>
              <a:rPr lang="en-IN" sz="12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Analytical Chemistry</a:t>
            </a:r>
            <a:r>
              <a:rPr lang="en-IN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90</a:t>
            </a:r>
            <a:r>
              <a:rPr lang="en-IN" sz="12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(10), 2018.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55F69-2F94-A349-945A-839BB15B30D3}"/>
              </a:ext>
            </a:extLst>
          </p:cNvPr>
          <p:cNvSpPr txBox="1"/>
          <p:nvPr/>
        </p:nvSpPr>
        <p:spPr>
          <a:xfrm>
            <a:off x="323528" y="406939"/>
            <a:ext cx="3940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Sensing  $1 trillion </a:t>
            </a:r>
          </a:p>
        </p:txBody>
      </p:sp>
      <p:pic>
        <p:nvPicPr>
          <p:cNvPr id="10" name="Picture 9" descr="Image result for periodic table">
            <a:extLst>
              <a:ext uri="{FF2B5EF4-FFF2-40B4-BE49-F238E27FC236}">
                <a16:creationId xmlns:a16="http://schemas.microsoft.com/office/drawing/2014/main" id="{904CA691-9286-1747-A17B-7EF0D8F3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42" y="3508285"/>
            <a:ext cx="4455398" cy="22276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86BAA57-08B3-A048-A110-A3918F3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7" y="3698776"/>
            <a:ext cx="2899717" cy="10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7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74142</TotalTime>
  <Words>1048</Words>
  <Application>Microsoft Macintosh PowerPoint</Application>
  <PresentationFormat>Custom</PresentationFormat>
  <Paragraphs>160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  Every possible need</vt:lpstr>
      <vt:lpstr>PowerPoint Presentation</vt:lpstr>
      <vt:lpstr>PowerPoint Presentation</vt:lpstr>
      <vt:lpstr>PowerPoint Presentation</vt:lpstr>
      <vt:lpstr>PowerPoint Presentation</vt:lpstr>
      <vt:lpstr>Hydroinformatics</vt:lpstr>
      <vt:lpstr>Water 4.0 Digital twin of water resources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Pradeep</dc:creator>
  <cp:lastModifiedBy>Pradeep T</cp:lastModifiedBy>
  <cp:revision>874</cp:revision>
  <cp:lastPrinted>2021-07-07T06:48:43Z</cp:lastPrinted>
  <dcterms:created xsi:type="dcterms:W3CDTF">2015-08-14T09:05:31Z</dcterms:created>
  <dcterms:modified xsi:type="dcterms:W3CDTF">2022-03-06T17:11:59Z</dcterms:modified>
</cp:coreProperties>
</file>