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1877" r:id="rId2"/>
    <p:sldId id="1629" r:id="rId3"/>
    <p:sldId id="1568" r:id="rId4"/>
    <p:sldId id="1757" r:id="rId5"/>
    <p:sldId id="1858" r:id="rId6"/>
    <p:sldId id="1761" r:id="rId7"/>
    <p:sldId id="1478" r:id="rId8"/>
    <p:sldId id="1853" r:id="rId9"/>
    <p:sldId id="1854" r:id="rId10"/>
    <p:sldId id="278" r:id="rId11"/>
    <p:sldId id="1604" r:id="rId12"/>
    <p:sldId id="1715" r:id="rId13"/>
    <p:sldId id="1520" r:id="rId14"/>
    <p:sldId id="1498" r:id="rId15"/>
    <p:sldId id="1491" r:id="rId16"/>
    <p:sldId id="1763" r:id="rId17"/>
    <p:sldId id="1522" r:id="rId18"/>
    <p:sldId id="1523" r:id="rId19"/>
    <p:sldId id="1524" r:id="rId20"/>
    <p:sldId id="1525" r:id="rId21"/>
    <p:sldId id="1588" r:id="rId22"/>
    <p:sldId id="1528" r:id="rId23"/>
    <p:sldId id="1441" r:id="rId24"/>
    <p:sldId id="1634" r:id="rId25"/>
    <p:sldId id="1627" r:id="rId26"/>
    <p:sldId id="1445" r:id="rId27"/>
    <p:sldId id="1690" r:id="rId28"/>
    <p:sldId id="1691" r:id="rId29"/>
    <p:sldId id="1456" r:id="rId30"/>
    <p:sldId id="1606" r:id="rId31"/>
    <p:sldId id="1855" r:id="rId32"/>
    <p:sldId id="1765" r:id="rId33"/>
    <p:sldId id="1856" r:id="rId34"/>
    <p:sldId id="1849" r:id="rId35"/>
    <p:sldId id="1816" r:id="rId36"/>
    <p:sldId id="1824" r:id="rId37"/>
    <p:sldId id="1732" r:id="rId38"/>
    <p:sldId id="1577" r:id="rId39"/>
    <p:sldId id="1731" r:id="rId40"/>
    <p:sldId id="1614" r:id="rId41"/>
    <p:sldId id="1622" r:id="rId42"/>
    <p:sldId id="1623" r:id="rId43"/>
    <p:sldId id="1624" r:id="rId44"/>
    <p:sldId id="1827" r:id="rId45"/>
    <p:sldId id="1828" r:id="rId46"/>
    <p:sldId id="1845" r:id="rId47"/>
    <p:sldId id="1874" r:id="rId48"/>
    <p:sldId id="1866" r:id="rId49"/>
    <p:sldId id="1867" r:id="rId50"/>
    <p:sldId id="1692" r:id="rId51"/>
    <p:sldId id="1693" r:id="rId52"/>
    <p:sldId id="1700" r:id="rId53"/>
    <p:sldId id="1701" r:id="rId54"/>
    <p:sldId id="1703" r:id="rId55"/>
    <p:sldId id="1705" r:id="rId56"/>
    <p:sldId id="1707" r:id="rId57"/>
    <p:sldId id="1095" r:id="rId58"/>
    <p:sldId id="1071" r:id="rId59"/>
    <p:sldId id="1727" r:id="rId60"/>
    <p:sldId id="274" r:id="rId61"/>
    <p:sldId id="319" r:id="rId62"/>
    <p:sldId id="268" r:id="rId63"/>
    <p:sldId id="1857" r:id="rId64"/>
    <p:sldId id="1113" r:id="rId65"/>
    <p:sldId id="1764" r:id="rId66"/>
    <p:sldId id="1859" r:id="rId67"/>
    <p:sldId id="1860" r:id="rId68"/>
    <p:sldId id="1437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B1E25"/>
    <a:srgbClr val="E3DD5A"/>
    <a:srgbClr val="51BD0E"/>
    <a:srgbClr val="A91E25"/>
    <a:srgbClr val="C5232C"/>
    <a:srgbClr val="FF0000"/>
    <a:srgbClr val="00FFFF"/>
    <a:srgbClr val="E6E6E6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2" autoAdjust="0"/>
    <p:restoredTop sz="93154" autoAdjust="0"/>
  </p:normalViewPr>
  <p:slideViewPr>
    <p:cSldViewPr>
      <p:cViewPr varScale="1">
        <p:scale>
          <a:sx n="104" d="100"/>
          <a:sy n="104" d="100"/>
        </p:scale>
        <p:origin x="9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0C59D37-A4D8-B349-8545-228E890F1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29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1C9BA-567E-47F6-8701-86CEBD913C8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4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26BD9-EB9E-954A-9337-9D813F0D6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8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94B0-432F-5347-B692-F73BE540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ECF6B-81D1-5743-A929-79C6107FF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F287-9D60-074F-9A01-B876CAEB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F7B49-F88D-3C4B-B30A-750307E6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585E-FEF3-F941-B6CC-3A4020173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7065C-2F4C-1F47-BBEB-C862019A4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988D8-BFF9-AB40-9F0A-49BC3FE5C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4B0F-3BD5-1F4C-A590-86B889259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EE34-3EBD-DF4A-85BD-3E2C6F3A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6BAE-39C9-2040-B91F-46085E263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5AEB24BA-6281-384A-9EE6-EED4159E9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png"/><Relationship Id="rId18" Type="http://schemas.openxmlformats.org/officeDocument/2006/relationships/image" Target="../media/image89.tiff"/><Relationship Id="rId3" Type="http://schemas.openxmlformats.org/officeDocument/2006/relationships/image" Target="../media/image74.emf"/><Relationship Id="rId21" Type="http://schemas.openxmlformats.org/officeDocument/2006/relationships/image" Target="../media/image92.png"/><Relationship Id="rId7" Type="http://schemas.openxmlformats.org/officeDocument/2006/relationships/image" Target="../media/image78.emf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11" Type="http://schemas.openxmlformats.org/officeDocument/2006/relationships/image" Target="../media/image82.png"/><Relationship Id="rId5" Type="http://schemas.openxmlformats.org/officeDocument/2006/relationships/image" Target="../media/image76.emf"/><Relationship Id="rId15" Type="http://schemas.openxmlformats.org/officeDocument/2006/relationships/image" Target="../media/image86.tiff"/><Relationship Id="rId10" Type="http://schemas.openxmlformats.org/officeDocument/2006/relationships/image" Target="../media/image81.emf"/><Relationship Id="rId19" Type="http://schemas.openxmlformats.org/officeDocument/2006/relationships/image" Target="../media/image90.png"/><Relationship Id="rId4" Type="http://schemas.openxmlformats.org/officeDocument/2006/relationships/image" Target="../media/image75.emf"/><Relationship Id="rId9" Type="http://schemas.openxmlformats.org/officeDocument/2006/relationships/image" Target="../media/image80.emf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7184187" y="369911"/>
            <a:ext cx="1502613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Since 1959</a:t>
            </a:r>
          </a:p>
        </p:txBody>
      </p:sp>
      <p:pic>
        <p:nvPicPr>
          <p:cNvPr id="15362" name="Picture 5" descr="iitm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0" y="30480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00940" y="1914065"/>
            <a:ext cx="8388424" cy="273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GB" sz="3200" b="1" dirty="0"/>
              <a:t>Complexity in the Chemistry of Atomically Precise Clusters</a:t>
            </a:r>
            <a:r>
              <a:rPr lang="en-IN" sz="3200" dirty="0"/>
              <a:t> </a:t>
            </a:r>
            <a:endParaRPr lang="en-IN" sz="2800" dirty="0"/>
          </a:p>
          <a:p>
            <a:pPr algn="ctr"/>
            <a:endParaRPr lang="en-IN" sz="2800" dirty="0"/>
          </a:p>
          <a:p>
            <a:pPr algn="ctr" eaLnBrk="1" hangingPunct="1"/>
            <a:r>
              <a:rPr lang="de-DE" sz="2000" b="1" dirty="0">
                <a:latin typeface="Arial"/>
                <a:cs typeface="Arial"/>
              </a:rPr>
              <a:t>T. Pradeep</a:t>
            </a:r>
          </a:p>
          <a:p>
            <a:pPr algn="ctr" eaLnBrk="1" hangingPunct="1"/>
            <a:r>
              <a:rPr lang="de-DE" sz="1600" dirty="0">
                <a:solidFill>
                  <a:srgbClr val="86131F"/>
                </a:solidFill>
                <a:latin typeface="Arial"/>
                <a:cs typeface="Arial"/>
              </a:rPr>
              <a:t>Institute Professor, IIT Madras</a:t>
            </a:r>
          </a:p>
          <a:p>
            <a:pPr algn="ctr" eaLnBrk="1" hangingPunct="1"/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https://</a:t>
            </a:r>
            <a:r>
              <a:rPr lang="de-DE" sz="16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pradeepresearch.org</a:t>
            </a:r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/</a:t>
            </a:r>
          </a:p>
          <a:p>
            <a:pPr algn="ctr" eaLnBrk="1" hangingPunct="1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pradeep@iitm.ac.in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 hangingPunct="1"/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5366" name="Picture 3" descr="C:\SirData\Talks - new template\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73" y="4876461"/>
            <a:ext cx="1209587" cy="6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TUE logo-curved.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57" y="4822105"/>
            <a:ext cx="825106" cy="6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/>
          <p:nvPr/>
        </p:nvSpPr>
        <p:spPr>
          <a:xfrm>
            <a:off x="680120" y="3104279"/>
            <a:ext cx="8229600" cy="136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8" descr="ACS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95573"/>
            <a:ext cx="654883" cy="6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SC SCE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4" y="5488521"/>
            <a:ext cx="1401279" cy="5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5441" y="3753721"/>
            <a:ext cx="2396788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Comic Sans MS"/>
                <a:cs typeface="Comic Sans MS"/>
              </a:rPr>
              <a:t>Co-founder</a:t>
            </a:r>
          </a:p>
          <a:p>
            <a:pPr eaLnBrk="1" hangingPunct="1"/>
            <a:endParaRPr lang="en-US" sz="1000" dirty="0">
              <a:latin typeface="Comic Sans MS"/>
              <a:cs typeface="Comic Sans MS"/>
            </a:endParaRPr>
          </a:p>
          <a:p>
            <a:pPr eaLnBrk="1" hangingPunct="1"/>
            <a:r>
              <a:rPr lang="en-US" sz="1000" dirty="0" err="1">
                <a:solidFill>
                  <a:srgbClr val="C00000"/>
                </a:solidFill>
                <a:latin typeface="Comic Sans MS"/>
                <a:cs typeface="Comic Sans MS"/>
              </a:rPr>
              <a:t>InnoNano</a:t>
            </a:r>
            <a:r>
              <a:rPr lang="en-US" sz="1000" dirty="0">
                <a:solidFill>
                  <a:srgbClr val="C00000"/>
                </a:solidFill>
                <a:latin typeface="Comic Sans MS"/>
                <a:cs typeface="Comic Sans MS"/>
              </a:rPr>
              <a:t> Research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InnoDI</a:t>
            </a:r>
            <a:r>
              <a:rPr lang="en-US" sz="1000" dirty="0">
                <a:latin typeface="Comic Sans MS"/>
                <a:cs typeface="Comic Sans MS"/>
              </a:rPr>
              <a:t> Water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VayuJAL</a:t>
            </a:r>
            <a:r>
              <a:rPr lang="en-US" sz="1000" dirty="0">
                <a:latin typeface="Comic Sans MS"/>
                <a:cs typeface="Comic Sans MS"/>
              </a:rPr>
              <a:t>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Aqueasy</a:t>
            </a:r>
            <a:r>
              <a:rPr lang="en-US" sz="1000" dirty="0">
                <a:latin typeface="Comic Sans MS"/>
                <a:cs typeface="Comic Sans MS"/>
              </a:rPr>
              <a:t> Innovations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Hydromaterials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EyeNetAqua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Deepspectrum</a:t>
            </a:r>
            <a:r>
              <a:rPr lang="en-US" sz="1000" dirty="0">
                <a:latin typeface="Comic Sans MS"/>
                <a:cs typeface="Comic Sans MS"/>
              </a:rPr>
              <a:t> Analytics Pvt. Ltd.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953317" y="5326551"/>
            <a:ext cx="3388956" cy="2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latin typeface="Calibri" charset="0"/>
              </a:rPr>
              <a:t>Associate Editor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411" y="4872791"/>
            <a:ext cx="876300" cy="907519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882493" y="4484910"/>
            <a:ext cx="162531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omic Sans MS"/>
                <a:cs typeface="Comic Sans MS"/>
              </a:rPr>
              <a:t>Professor-in-charge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0411" y="5736211"/>
            <a:ext cx="2445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International Centre for Clean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CD44F-29A4-F446-BA20-47606EE89066}"/>
              </a:ext>
            </a:extLst>
          </p:cNvPr>
          <p:cNvSpPr txBox="1"/>
          <p:nvPr/>
        </p:nvSpPr>
        <p:spPr>
          <a:xfrm>
            <a:off x="798110" y="6273143"/>
            <a:ext cx="809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Indo-German mini-workshop-2022, Complex Chemical Systems (IGW-CCS-2022), IIT Madras, October 5, 2022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50941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4BCB1-A4C8-3047-9C81-8D27A78D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50369-FDD9-034D-B814-C7FEA2AB0775}"/>
              </a:ext>
            </a:extLst>
          </p:cNvPr>
          <p:cNvSpPr txBox="1"/>
          <p:nvPr/>
        </p:nvSpPr>
        <p:spPr>
          <a:xfrm>
            <a:off x="3886200" y="59057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Ananthu</a:t>
            </a:r>
            <a:r>
              <a:rPr lang="en-US" dirty="0"/>
              <a:t> </a:t>
            </a:r>
            <a:r>
              <a:rPr lang="en-US" dirty="0" err="1"/>
              <a:t>Mahendranath</a:t>
            </a:r>
            <a:r>
              <a:rPr lang="en-US" dirty="0"/>
              <a:t> et al. Chem.Comm.2021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81188-7026-8445-BF04-D835DE4C79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02" y="1222375"/>
            <a:ext cx="6513195" cy="441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7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6794500" cy="628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5580" y="6172200"/>
            <a:ext cx="552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Nanfeng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 et al. </a:t>
            </a:r>
            <a:r>
              <a:rPr lang="en-US" i="1" dirty="0"/>
              <a:t>Nature Communications</a:t>
            </a:r>
            <a:r>
              <a:rPr lang="en-US" dirty="0"/>
              <a:t>, 2013</a:t>
            </a:r>
          </a:p>
          <a:p>
            <a:r>
              <a:rPr lang="en-US" dirty="0"/>
              <a:t>Terry </a:t>
            </a:r>
            <a:r>
              <a:rPr lang="en-US" dirty="0" err="1"/>
              <a:t>Bigioni</a:t>
            </a:r>
            <a:r>
              <a:rPr lang="en-US" dirty="0"/>
              <a:t> et al.</a:t>
            </a:r>
            <a:r>
              <a:rPr lang="en-US" i="1" dirty="0"/>
              <a:t> Nature</a:t>
            </a:r>
            <a:r>
              <a:rPr lang="en-US" dirty="0"/>
              <a:t>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1600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5410200"/>
            <a:ext cx="6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</a:t>
            </a:r>
            <a:r>
              <a:rPr lang="en-US" baseline="-25000" dirty="0"/>
              <a:t>44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27747-E439-4149-A73A-B1469727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286000" y="2132031"/>
            <a:ext cx="2590800" cy="2818658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953000" y="2132031"/>
            <a:ext cx="2590800" cy="2821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8604" y="5243382"/>
            <a:ext cx="4575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Reactions on clusters</a:t>
            </a:r>
          </a:p>
          <a:p>
            <a:r>
              <a:rPr lang="en-US" sz="2800" dirty="0"/>
              <a:t>Reactions </a:t>
            </a:r>
            <a:r>
              <a:rPr lang="en-US" sz="2800" u="sng" dirty="0"/>
              <a:t>between</a:t>
            </a:r>
            <a:r>
              <a:rPr lang="en-US" sz="2800" dirty="0"/>
              <a:t> clusters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0940" y="839064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reactions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20B5-0C6D-E748-862B-F35B022F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CF95E-7464-114D-ACBF-4A3CE52C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3583">
            <a:off x="1281462" y="560958"/>
            <a:ext cx="2618675" cy="54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1903504" y="1828800"/>
            <a:ext cx="511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/>
              <a:t>Inter-cluster reactions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70163"/>
            <a:ext cx="66294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486400" y="4800600"/>
            <a:ext cx="219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 + B </a:t>
            </a:r>
            <a:r>
              <a:rPr lang="en-US" dirty="0">
                <a:sym typeface="Wingdings" charset="0"/>
              </a:rPr>
              <a:t> C + 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0A5E4-D78F-7F47-A06A-B60CC4DF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7463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+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            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10113" y="92075"/>
            <a:ext cx="927100" cy="2667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57200"/>
            <a:ext cx="5576887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478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C8DAB-9A27-1B47-86D0-645EFEB9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47800"/>
            <a:ext cx="83105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9B341-3290-784C-960B-77EA52B5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885825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3175"/>
            <a:ext cx="9144000" cy="15700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Energies for the substitution reaction of (A) Au in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, (B) Ag in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(C) the overall reaction   energies (in eV) as a function of their positions in product clusters, Au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for x=1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11152-F0FE-1640-B15E-A384909F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/>
          <p:cNvSpPr txBox="1">
            <a:spLocks noChangeArrowheads="1"/>
          </p:cNvSpPr>
          <p:nvPr/>
        </p:nvSpPr>
        <p:spPr bwMode="auto">
          <a:xfrm>
            <a:off x="0" y="2819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" charset="0"/>
              </a:rPr>
              <a:t>Ag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-Au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 experiments</a:t>
            </a:r>
          </a:p>
        </p:txBody>
      </p:sp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4402138" y="5864225"/>
            <a:ext cx="3827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K. R. </a:t>
            </a:r>
            <a:r>
              <a:rPr lang="en-US" sz="1400" dirty="0" err="1"/>
              <a:t>Krishnadas</a:t>
            </a:r>
            <a:r>
              <a:rPr lang="en-US" sz="1400" dirty="0"/>
              <a:t> et al. </a:t>
            </a:r>
            <a:r>
              <a:rPr lang="en-US" sz="1400" i="1" dirty="0"/>
              <a:t>Nature </a:t>
            </a:r>
            <a:r>
              <a:rPr lang="en-US" sz="1400" i="1" dirty="0" err="1"/>
              <a:t>Commun</a:t>
            </a:r>
            <a:r>
              <a:rPr lang="en-US" sz="1400" i="1" dirty="0"/>
              <a:t>.</a:t>
            </a:r>
            <a:r>
              <a:rPr lang="en-US" sz="1400" dirty="0"/>
              <a:t> 2016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35C59-41D0-C847-BD96-269667FE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7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Reaction between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(PET)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(DMBT)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506413"/>
            <a:ext cx="6396037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13827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798513" y="53340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DMBT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8077200" y="7620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295400"/>
            <a:ext cx="145256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5AB3A-C88D-1E45-8C2D-CA1BD61F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55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4"/>
          <p:cNvSpPr txBox="1">
            <a:spLocks noChangeArrowheads="1"/>
          </p:cNvSpPr>
          <p:nvPr/>
        </p:nvSpPr>
        <p:spPr bwMode="auto">
          <a:xfrm rot="-5400000">
            <a:off x="974725" y="1905000"/>
            <a:ext cx="162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Ag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(DMBT)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sp>
        <p:nvSpPr>
          <p:cNvPr id="69635" name="TextBox 5"/>
          <p:cNvSpPr txBox="1">
            <a:spLocks noChangeArrowheads="1"/>
          </p:cNvSpPr>
          <p:nvPr/>
        </p:nvSpPr>
        <p:spPr bwMode="auto">
          <a:xfrm rot="-5400000">
            <a:off x="6576219" y="4401344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Au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(PET)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20711"/>
            <a:ext cx="42703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2819400" y="2460721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 charset="0"/>
              </a:rPr>
              <a:t>[Ag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(DMBT)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+Au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(PET)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]</a:t>
            </a:r>
            <a:r>
              <a:rPr lang="en-US" sz="1800" b="1" baseline="30000" dirty="0">
                <a:latin typeface="Times New Roman" charset="0"/>
              </a:rPr>
              <a:t>2-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17550"/>
            <a:ext cx="3675063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288" y="13652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pic>
        <p:nvPicPr>
          <p:cNvPr id="6964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931862"/>
            <a:ext cx="16779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0"/>
          <p:cNvSpPr txBox="1">
            <a:spLocks noChangeArrowheads="1"/>
          </p:cNvSpPr>
          <p:nvPr/>
        </p:nvSpPr>
        <p:spPr bwMode="auto">
          <a:xfrm>
            <a:off x="3033713" y="627062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DMBT</a:t>
            </a:r>
            <a:endParaRPr lang="en-US" sz="1800" b="1" baseline="-25000">
              <a:latin typeface="Times New Roman" charset="0"/>
            </a:endParaRPr>
          </a:p>
        </p:txBody>
      </p:sp>
      <p:sp>
        <p:nvSpPr>
          <p:cNvPr id="69642" name="TextBox 11"/>
          <p:cNvSpPr txBox="1">
            <a:spLocks noChangeArrowheads="1"/>
          </p:cNvSpPr>
          <p:nvPr/>
        </p:nvSpPr>
        <p:spPr bwMode="auto">
          <a:xfrm>
            <a:off x="5511800" y="576262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PET</a:t>
            </a:r>
            <a:endParaRPr lang="en-US" sz="1800" b="1" baseline="-25000">
              <a:latin typeface="Times New Roman" charset="0"/>
            </a:endParaRPr>
          </a:p>
        </p:txBody>
      </p:sp>
      <p:pic>
        <p:nvPicPr>
          <p:cNvPr id="6964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7" y="929481"/>
            <a:ext cx="2146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61D694-2D36-AA4D-BB0D-7FCA3B6B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78713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5410200"/>
            <a:ext cx="17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</a:t>
            </a:r>
            <a:r>
              <a:rPr lang="en-US" baseline="-25000" dirty="0"/>
              <a:t>25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Ag</a:t>
            </a:r>
            <a:r>
              <a:rPr lang="en-US" baseline="-25000" dirty="0"/>
              <a:t>25</a:t>
            </a:r>
            <a:r>
              <a:rPr lang="en-US" dirty="0"/>
              <a:t>, Ag</a:t>
            </a:r>
            <a:r>
              <a:rPr lang="en-US" baseline="-25000" dirty="0"/>
              <a:t>29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5B375-EBFE-1049-B2CD-EB806E2D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1623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6335713" y="4800600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2 min </a:t>
            </a:r>
            <a:endParaRPr lang="en-US" b="1">
              <a:cs typeface="Calibri" charset="0"/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6172200" y="2105025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5 min </a:t>
            </a:r>
            <a:endParaRPr lang="en-US" b="1">
              <a:cs typeface="Calibri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52400" y="27828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Ag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(DMBT)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:Au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(PET)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0.3:1.0 </a:t>
            </a:r>
            <a:endParaRPr lang="en-US" b="1"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52388"/>
            <a:ext cx="9144000" cy="8318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Evolution of alloy clusters from the dianionic adduct,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230D8-D2C5-C94E-AD0B-932D2EB8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2388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Optimized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structure of [Ag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de-DE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  <a:endParaRPr lang="en-US" sz="2400" b="1" baseline="300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838200"/>
            <a:ext cx="7381875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17649-B31E-494B-BB8D-894CF96D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45C4D-93D9-1042-AE37-3991EEE5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5A153-B8BB-F045-86CB-F888D2D5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89" y="0"/>
            <a:ext cx="28508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3"/>
          <p:cNvSpPr txBox="1">
            <a:spLocks noChangeArrowheads="1"/>
          </p:cNvSpPr>
          <p:nvPr/>
        </p:nvSpPr>
        <p:spPr bwMode="auto">
          <a:xfrm>
            <a:off x="2133600" y="3124200"/>
            <a:ext cx="4915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2800" dirty="0"/>
              <a:t>How do we comprehend this?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C2CBD1-2C4E-8045-989E-08609F8B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670"/>
            <a:ext cx="9144000" cy="550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98684-2DA1-4B4D-A275-388A5BB6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4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208"/>
            <a:ext cx="85156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24400" y="6248400"/>
            <a:ext cx="382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Gana</a:t>
            </a:r>
            <a:r>
              <a:rPr lang="en-US" sz="1800" dirty="0"/>
              <a:t> </a:t>
            </a:r>
            <a:r>
              <a:rPr lang="en-US" sz="1800" dirty="0" err="1"/>
              <a:t>Natarajan</a:t>
            </a:r>
            <a:r>
              <a:rPr lang="en-US" sz="1800" dirty="0"/>
              <a:t> et. al. </a:t>
            </a:r>
            <a:r>
              <a:rPr lang="en-US" sz="1800" i="1" dirty="0"/>
              <a:t>JPC C</a:t>
            </a:r>
            <a:r>
              <a:rPr lang="en-US" sz="1800" dirty="0"/>
              <a:t>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932" y="271008"/>
            <a:ext cx="5638800" cy="5740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2598-D407-0342-8BAB-9E0EA137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3094038" y="2895600"/>
            <a:ext cx="2392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Aspicules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AC9C7-E607-C848-8854-33E2342D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533400" y="33528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(D1-3,D2-3)-di(2-phenylethylthiolato),16(methylthiolato)-auro-25 aspicule(1-) </a:t>
            </a:r>
          </a:p>
          <a:p>
            <a:pPr eaLnBrk="1" hangingPunct="1"/>
            <a:r>
              <a:rPr lang="en-US"/>
              <a:t>(D1-3,D2-3)-(PET)</a:t>
            </a:r>
            <a:r>
              <a:rPr lang="en-US" baseline="-25000"/>
              <a:t>2</a:t>
            </a:r>
            <a:r>
              <a:rPr lang="en-US"/>
              <a:t>,(SMe)</a:t>
            </a:r>
            <a:r>
              <a:rPr lang="en-US" baseline="-25000"/>
              <a:t>16</a:t>
            </a:r>
            <a:r>
              <a:rPr lang="en-US"/>
              <a:t>-auro-25 aspicule(1-)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1B287-0939-0B4B-B5C8-D58ADFD0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74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47"/>
          <p:cNvGrpSpPr>
            <a:grpSpLocks/>
          </p:cNvGrpSpPr>
          <p:nvPr/>
        </p:nvGrpSpPr>
        <p:grpSpPr bwMode="auto">
          <a:xfrm>
            <a:off x="0" y="0"/>
            <a:ext cx="8299450" cy="7259638"/>
            <a:chOff x="322356" y="-76768"/>
            <a:chExt cx="8298795" cy="7259332"/>
          </a:xfrm>
        </p:grpSpPr>
        <p:grpSp>
          <p:nvGrpSpPr>
            <p:cNvPr id="95248" name="Group 102"/>
            <p:cNvGrpSpPr>
              <a:grpSpLocks/>
            </p:cNvGrpSpPr>
            <p:nvPr/>
          </p:nvGrpSpPr>
          <p:grpSpPr bwMode="auto">
            <a:xfrm rot="5400000">
              <a:off x="3496481" y="479358"/>
              <a:ext cx="1520713" cy="6159752"/>
              <a:chOff x="1647056" y="-72008"/>
              <a:chExt cx="1700808" cy="683061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1761560" y="-68767"/>
                <a:ext cx="1509115" cy="68315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3164149" y="3729867"/>
                <a:ext cx="179319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5" name="5-Point Star 104"/>
              <p:cNvSpPr/>
              <p:nvPr/>
            </p:nvSpPr>
            <p:spPr>
              <a:xfrm rot="16200000">
                <a:off x="1869102" y="857872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/>
                  </a:solidFill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3155273" y="2605064"/>
                <a:ext cx="179318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1644381" y="3726346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1644381" y="2640268"/>
                <a:ext cx="179319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9" name="5-Point Star 108"/>
              <p:cNvSpPr/>
              <p:nvPr/>
            </p:nvSpPr>
            <p:spPr>
              <a:xfrm rot="16200000">
                <a:off x="2938807" y="827067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2004795" y="380099"/>
                <a:ext cx="179318" cy="1813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1" name="5-Point Star 110"/>
              <p:cNvSpPr/>
              <p:nvPr/>
            </p:nvSpPr>
            <p:spPr>
              <a:xfrm rot="16200000">
                <a:off x="1830043" y="553839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2" name="5-Point Star 111"/>
              <p:cNvSpPr/>
              <p:nvPr/>
            </p:nvSpPr>
            <p:spPr>
              <a:xfrm rot="16200000">
                <a:off x="2937911" y="553311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3619334" y="440735"/>
              <a:ext cx="1363554" cy="61084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917806" y="3964837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782833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932092" y="2999677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554251" y="3990236"/>
              <a:ext cx="163500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295509" y="3385424"/>
              <a:ext cx="161912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659064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879663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3708227" y="5517346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690811" y="5542745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grpSp>
          <p:nvGrpSpPr>
            <p:cNvPr id="95259" name="Group 128"/>
            <p:cNvGrpSpPr>
              <a:grpSpLocks/>
            </p:cNvGrpSpPr>
            <p:nvPr/>
          </p:nvGrpSpPr>
          <p:grpSpPr bwMode="auto">
            <a:xfrm>
              <a:off x="1191747" y="1563316"/>
              <a:ext cx="6159752" cy="3967499"/>
              <a:chOff x="727352" y="1210401"/>
              <a:chExt cx="6830616" cy="4437361"/>
            </a:xfrm>
          </p:grpSpPr>
          <p:sp>
            <p:nvSpPr>
              <p:cNvPr id="94" name="Oval 93"/>
              <p:cNvSpPr/>
              <p:nvPr/>
            </p:nvSpPr>
            <p:spPr>
              <a:xfrm rot="2700000">
                <a:off x="3386461" y="16267"/>
                <a:ext cx="1512666" cy="682979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 rot="2700000">
                <a:off x="4067218" y="4363153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6" name="5-Point Star 95"/>
              <p:cNvSpPr/>
              <p:nvPr/>
            </p:nvSpPr>
            <p:spPr>
              <a:xfrm>
                <a:off x="5364413" y="121010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 rot="2700000">
                <a:off x="5147135" y="3282811"/>
                <a:ext cx="179318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 rot="2700000">
                <a:off x="3347272" y="2779470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 rot="2700000">
                <a:off x="4105944" y="2241514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0" name="5-Point Star 99"/>
              <p:cNvSpPr/>
              <p:nvPr/>
            </p:nvSpPr>
            <p:spPr>
              <a:xfrm>
                <a:off x="6133646" y="1914950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1" name="5-Point Star 100"/>
              <p:cNvSpPr/>
              <p:nvPr/>
            </p:nvSpPr>
            <p:spPr>
              <a:xfrm>
                <a:off x="1905508" y="4688170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>
                <a:off x="2738109" y="5408994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7" name="5-Point Star 16"/>
            <p:cNvSpPr/>
            <p:nvPr/>
          </p:nvSpPr>
          <p:spPr>
            <a:xfrm>
              <a:off x="7230611" y="3398124"/>
              <a:ext cx="306364" cy="31113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5400000">
              <a:off x="6802017" y="3836258"/>
              <a:ext cx="161918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4171740" y="6430121"/>
              <a:ext cx="296839" cy="2778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593982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000166" y="3423522"/>
              <a:ext cx="285727" cy="301612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516108" y="5607830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062119" y="5156999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476378" y="3804506"/>
              <a:ext cx="163499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476378" y="3160009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3916172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554297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4155866" y="270880"/>
              <a:ext cx="293664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5400000">
              <a:off x="6355171" y="1711479"/>
              <a:ext cx="160330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5400000">
              <a:off x="5893245" y="1325732"/>
              <a:ext cx="160331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3809819" y="2967929"/>
              <a:ext cx="15874" cy="119057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16214" y="2969517"/>
              <a:ext cx="7936" cy="11524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698703" y="4056908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3684416" y="3031426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21480000" flipH="1" flipV="1">
              <a:off x="4333652" y="2580595"/>
              <a:ext cx="917503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3352655" y="3475907"/>
              <a:ext cx="915915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 rot="5400000">
              <a:off x="4205072" y="3417176"/>
              <a:ext cx="160331" cy="163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5281" name="TextBox 37"/>
            <p:cNvSpPr txBox="1">
              <a:spLocks noChangeArrowheads="1"/>
            </p:cNvSpPr>
            <p:nvPr/>
          </p:nvSpPr>
          <p:spPr bwMode="auto">
            <a:xfrm>
              <a:off x="7751908" y="2923628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</a:t>
              </a:r>
            </a:p>
          </p:txBody>
        </p:sp>
        <p:sp>
          <p:nvSpPr>
            <p:cNvPr id="95282" name="TextBox 38"/>
            <p:cNvSpPr txBox="1">
              <a:spLocks noChangeArrowheads="1"/>
            </p:cNvSpPr>
            <p:nvPr/>
          </p:nvSpPr>
          <p:spPr bwMode="auto">
            <a:xfrm>
              <a:off x="6466024" y="423298"/>
              <a:ext cx="787588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z´</a:t>
              </a:r>
            </a:p>
          </p:txBody>
        </p:sp>
        <p:sp>
          <p:nvSpPr>
            <p:cNvPr id="95283" name="TextBox 39"/>
            <p:cNvSpPr txBox="1">
              <a:spLocks noChangeArrowheads="1"/>
            </p:cNvSpPr>
            <p:nvPr/>
          </p:nvSpPr>
          <p:spPr bwMode="auto">
            <a:xfrm>
              <a:off x="1412007" y="5736022"/>
              <a:ext cx="389615" cy="144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4400"/>
            </a:p>
            <a:p>
              <a:pPr eaLnBrk="1" hangingPunct="1"/>
              <a:endParaRPr lang="en-US" sz="4400"/>
            </a:p>
          </p:txBody>
        </p:sp>
        <p:sp>
          <p:nvSpPr>
            <p:cNvPr id="95284" name="TextBox 40"/>
            <p:cNvSpPr txBox="1">
              <a:spLocks noChangeArrowheads="1"/>
            </p:cNvSpPr>
            <p:nvPr/>
          </p:nvSpPr>
          <p:spPr bwMode="auto">
            <a:xfrm>
              <a:off x="5037264" y="6011823"/>
              <a:ext cx="733582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  <a:r>
                <a:rPr lang="el-GR" sz="4400"/>
                <a:t>´</a:t>
              </a:r>
              <a:endParaRPr lang="en-US" sz="4400"/>
            </a:p>
          </p:txBody>
        </p:sp>
        <p:sp>
          <p:nvSpPr>
            <p:cNvPr id="95285" name="TextBox 41"/>
            <p:cNvSpPr txBox="1">
              <a:spLocks noChangeArrowheads="1"/>
            </p:cNvSpPr>
            <p:nvPr/>
          </p:nvSpPr>
          <p:spPr bwMode="auto">
            <a:xfrm>
              <a:off x="4905084" y="-76744"/>
              <a:ext cx="50405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</a:p>
          </p:txBody>
        </p:sp>
        <p:sp>
          <p:nvSpPr>
            <p:cNvPr id="95286" name="TextBox 42"/>
            <p:cNvSpPr txBox="1">
              <a:spLocks noChangeArrowheads="1"/>
            </p:cNvSpPr>
            <p:nvPr/>
          </p:nvSpPr>
          <p:spPr bwMode="auto">
            <a:xfrm>
              <a:off x="322356" y="3066504"/>
              <a:ext cx="86409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x´</a:t>
              </a:r>
            </a:p>
          </p:txBody>
        </p:sp>
        <p:sp>
          <p:nvSpPr>
            <p:cNvPr id="95287" name="TextBox 43"/>
            <p:cNvSpPr txBox="1">
              <a:spLocks noChangeArrowheads="1"/>
            </p:cNvSpPr>
            <p:nvPr/>
          </p:nvSpPr>
          <p:spPr bwMode="auto">
            <a:xfrm>
              <a:off x="755577" y="338680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88" name="TextBox 44"/>
            <p:cNvSpPr txBox="1">
              <a:spLocks noChangeArrowheads="1"/>
            </p:cNvSpPr>
            <p:nvPr/>
          </p:nvSpPr>
          <p:spPr bwMode="auto">
            <a:xfrm>
              <a:off x="3491881" y="5619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289" name="TextBox 45"/>
            <p:cNvSpPr txBox="1">
              <a:spLocks noChangeArrowheads="1"/>
            </p:cNvSpPr>
            <p:nvPr/>
          </p:nvSpPr>
          <p:spPr bwMode="auto">
            <a:xfrm>
              <a:off x="4180008" y="-7676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0" name="TextBox 46"/>
            <p:cNvSpPr txBox="1">
              <a:spLocks noChangeArrowheads="1"/>
            </p:cNvSpPr>
            <p:nvPr/>
          </p:nvSpPr>
          <p:spPr bwMode="auto">
            <a:xfrm>
              <a:off x="6335554" y="26369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1" name="TextBox 47"/>
            <p:cNvSpPr txBox="1">
              <a:spLocks noChangeArrowheads="1"/>
            </p:cNvSpPr>
            <p:nvPr/>
          </p:nvSpPr>
          <p:spPr bwMode="auto">
            <a:xfrm>
              <a:off x="6444209" y="177281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2" name="TextBox 48"/>
            <p:cNvSpPr txBox="1">
              <a:spLocks noChangeArrowheads="1"/>
            </p:cNvSpPr>
            <p:nvPr/>
          </p:nvSpPr>
          <p:spPr bwMode="auto">
            <a:xfrm>
              <a:off x="6839610" y="27809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293" name="TextBox 49"/>
            <p:cNvSpPr txBox="1">
              <a:spLocks noChangeArrowheads="1"/>
            </p:cNvSpPr>
            <p:nvPr/>
          </p:nvSpPr>
          <p:spPr bwMode="auto">
            <a:xfrm>
              <a:off x="3156656" y="541410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4" name="TextBox 50"/>
            <p:cNvSpPr txBox="1">
              <a:spLocks noChangeArrowheads="1"/>
            </p:cNvSpPr>
            <p:nvPr/>
          </p:nvSpPr>
          <p:spPr bwMode="auto">
            <a:xfrm>
              <a:off x="7451035" y="3353844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5" name="TextBox 51"/>
            <p:cNvSpPr txBox="1">
              <a:spLocks noChangeArrowheads="1"/>
            </p:cNvSpPr>
            <p:nvPr/>
          </p:nvSpPr>
          <p:spPr bwMode="auto">
            <a:xfrm>
              <a:off x="4723732" y="520980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6" name="TextBox 52"/>
            <p:cNvSpPr txBox="1">
              <a:spLocks noChangeArrowheads="1"/>
            </p:cNvSpPr>
            <p:nvPr/>
          </p:nvSpPr>
          <p:spPr bwMode="auto">
            <a:xfrm>
              <a:off x="1259633" y="283877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7" name="TextBox 53"/>
            <p:cNvSpPr txBox="1">
              <a:spLocks noChangeArrowheads="1"/>
            </p:cNvSpPr>
            <p:nvPr/>
          </p:nvSpPr>
          <p:spPr bwMode="auto">
            <a:xfrm>
              <a:off x="3614392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8" name="TextBox 54"/>
            <p:cNvSpPr txBox="1">
              <a:spLocks noChangeArrowheads="1"/>
            </p:cNvSpPr>
            <p:nvPr/>
          </p:nvSpPr>
          <p:spPr bwMode="auto">
            <a:xfrm>
              <a:off x="1763689" y="4149081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9" name="TextBox 55"/>
            <p:cNvSpPr txBox="1">
              <a:spLocks noChangeArrowheads="1"/>
            </p:cNvSpPr>
            <p:nvPr/>
          </p:nvSpPr>
          <p:spPr bwMode="auto">
            <a:xfrm>
              <a:off x="3455234" y="8367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0" name="TextBox 56"/>
            <p:cNvSpPr txBox="1">
              <a:spLocks noChangeArrowheads="1"/>
            </p:cNvSpPr>
            <p:nvPr/>
          </p:nvSpPr>
          <p:spPr bwMode="auto">
            <a:xfrm>
              <a:off x="1835697" y="2708921"/>
              <a:ext cx="4153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1" name="TextBox 57"/>
            <p:cNvSpPr txBox="1">
              <a:spLocks noChangeArrowheads="1"/>
            </p:cNvSpPr>
            <p:nvPr/>
          </p:nvSpPr>
          <p:spPr bwMode="auto">
            <a:xfrm>
              <a:off x="6876257" y="3933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2" name="TextBox 58"/>
            <p:cNvSpPr txBox="1">
              <a:spLocks noChangeArrowheads="1"/>
            </p:cNvSpPr>
            <p:nvPr/>
          </p:nvSpPr>
          <p:spPr bwMode="auto">
            <a:xfrm>
              <a:off x="6335554" y="4126442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3" name="TextBox 59"/>
            <p:cNvSpPr txBox="1">
              <a:spLocks noChangeArrowheads="1"/>
            </p:cNvSpPr>
            <p:nvPr/>
          </p:nvSpPr>
          <p:spPr bwMode="auto">
            <a:xfrm>
              <a:off x="4853604" y="8665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4" name="TextBox 60"/>
            <p:cNvSpPr txBox="1">
              <a:spLocks noChangeArrowheads="1"/>
            </p:cNvSpPr>
            <p:nvPr/>
          </p:nvSpPr>
          <p:spPr bwMode="auto">
            <a:xfrm>
              <a:off x="3684760" y="40466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5" name="TextBox 61"/>
            <p:cNvSpPr txBox="1">
              <a:spLocks noChangeArrowheads="1"/>
            </p:cNvSpPr>
            <p:nvPr/>
          </p:nvSpPr>
          <p:spPr bwMode="auto">
            <a:xfrm>
              <a:off x="4743241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6" name="TextBox 62"/>
            <p:cNvSpPr txBox="1">
              <a:spLocks noChangeArrowheads="1"/>
            </p:cNvSpPr>
            <p:nvPr/>
          </p:nvSpPr>
          <p:spPr bwMode="auto">
            <a:xfrm>
              <a:off x="4853604" y="553955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7" name="TextBox 63"/>
            <p:cNvSpPr txBox="1">
              <a:spLocks noChangeArrowheads="1"/>
            </p:cNvSpPr>
            <p:nvPr/>
          </p:nvSpPr>
          <p:spPr bwMode="auto">
            <a:xfrm>
              <a:off x="2580851" y="573602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8" name="TextBox 64"/>
            <p:cNvSpPr txBox="1">
              <a:spLocks noChangeArrowheads="1"/>
            </p:cNvSpPr>
            <p:nvPr/>
          </p:nvSpPr>
          <p:spPr bwMode="auto">
            <a:xfrm>
              <a:off x="1801622" y="502780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9" name="TextBox 65"/>
            <p:cNvSpPr txBox="1">
              <a:spLocks noChangeArrowheads="1"/>
            </p:cNvSpPr>
            <p:nvPr/>
          </p:nvSpPr>
          <p:spPr bwMode="auto">
            <a:xfrm>
              <a:off x="1656706" y="56612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0" name="TextBox 66"/>
            <p:cNvSpPr txBox="1">
              <a:spLocks noChangeArrowheads="1"/>
            </p:cNvSpPr>
            <p:nvPr/>
          </p:nvSpPr>
          <p:spPr bwMode="auto">
            <a:xfrm>
              <a:off x="1222986" y="38610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1" name="TextBox 67"/>
            <p:cNvSpPr txBox="1">
              <a:spLocks noChangeArrowheads="1"/>
            </p:cNvSpPr>
            <p:nvPr/>
          </p:nvSpPr>
          <p:spPr bwMode="auto">
            <a:xfrm>
              <a:off x="6191538" y="227687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2" name="TextBox 68"/>
            <p:cNvSpPr txBox="1">
              <a:spLocks noChangeArrowheads="1"/>
            </p:cNvSpPr>
            <p:nvPr/>
          </p:nvSpPr>
          <p:spPr bwMode="auto">
            <a:xfrm>
              <a:off x="5327442" y="122656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13" name="TextBox 69"/>
            <p:cNvSpPr txBox="1">
              <a:spLocks noChangeArrowheads="1"/>
            </p:cNvSpPr>
            <p:nvPr/>
          </p:nvSpPr>
          <p:spPr bwMode="auto">
            <a:xfrm>
              <a:off x="5940153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4" name="TextBox 70"/>
            <p:cNvSpPr txBox="1">
              <a:spLocks noChangeArrowheads="1"/>
            </p:cNvSpPr>
            <p:nvPr/>
          </p:nvSpPr>
          <p:spPr bwMode="auto">
            <a:xfrm>
              <a:off x="6516217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5" name="TextBox 71"/>
            <p:cNvSpPr txBox="1">
              <a:spLocks noChangeArrowheads="1"/>
            </p:cNvSpPr>
            <p:nvPr/>
          </p:nvSpPr>
          <p:spPr bwMode="auto">
            <a:xfrm>
              <a:off x="2061365" y="444835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6" name="TextBox 72"/>
            <p:cNvSpPr txBox="1">
              <a:spLocks noChangeArrowheads="1"/>
            </p:cNvSpPr>
            <p:nvPr/>
          </p:nvSpPr>
          <p:spPr bwMode="auto">
            <a:xfrm>
              <a:off x="1187624" y="5611895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</a:t>
              </a:r>
            </a:p>
          </p:txBody>
        </p:sp>
        <p:sp>
          <p:nvSpPr>
            <p:cNvPr id="95317" name="TextBox 73"/>
            <p:cNvSpPr txBox="1">
              <a:spLocks noChangeArrowheads="1"/>
            </p:cNvSpPr>
            <p:nvPr/>
          </p:nvSpPr>
          <p:spPr bwMode="auto">
            <a:xfrm>
              <a:off x="4500562" y="648867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grpSp>
          <p:nvGrpSpPr>
            <p:cNvPr id="95318" name="Group 128"/>
            <p:cNvGrpSpPr>
              <a:grpSpLocks/>
            </p:cNvGrpSpPr>
            <p:nvPr/>
          </p:nvGrpSpPr>
          <p:grpSpPr bwMode="auto">
            <a:xfrm>
              <a:off x="7461371" y="260650"/>
              <a:ext cx="1159780" cy="960584"/>
              <a:chOff x="7715635" y="332656"/>
              <a:chExt cx="1084499" cy="915069"/>
            </a:xfrm>
          </p:grpSpPr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7722505" y="404402"/>
                <a:ext cx="230073" cy="2298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1" name="5-Point Star 90"/>
              <p:cNvSpPr/>
              <p:nvPr/>
            </p:nvSpPr>
            <p:spPr>
              <a:xfrm>
                <a:off x="7715083" y="963923"/>
                <a:ext cx="244915" cy="231370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335" name="TextBox 91"/>
              <p:cNvSpPr txBox="1">
                <a:spLocks noChangeArrowheads="1"/>
              </p:cNvSpPr>
              <p:nvPr/>
            </p:nvSpPr>
            <p:spPr bwMode="auto">
              <a:xfrm>
                <a:off x="8128858" y="332656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Au</a:t>
                </a:r>
              </a:p>
            </p:txBody>
          </p:sp>
          <p:sp>
            <p:nvSpPr>
              <p:cNvPr id="95336" name="TextBox 92"/>
              <p:cNvSpPr txBox="1">
                <a:spLocks noChangeArrowheads="1"/>
              </p:cNvSpPr>
              <p:nvPr/>
            </p:nvSpPr>
            <p:spPr bwMode="auto">
              <a:xfrm>
                <a:off x="8152062" y="895893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S</a:t>
                </a:r>
              </a:p>
            </p:txBody>
          </p:sp>
        </p:grpSp>
        <p:sp>
          <p:nvSpPr>
            <p:cNvPr id="95319" name="TextBox 75"/>
            <p:cNvSpPr txBox="1">
              <a:spLocks noChangeArrowheads="1"/>
            </p:cNvSpPr>
            <p:nvPr/>
          </p:nvSpPr>
          <p:spPr bwMode="auto">
            <a:xfrm>
              <a:off x="3707905" y="242088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20" name="TextBox 76"/>
            <p:cNvSpPr txBox="1">
              <a:spLocks noChangeArrowheads="1"/>
            </p:cNvSpPr>
            <p:nvPr/>
          </p:nvSpPr>
          <p:spPr bwMode="auto">
            <a:xfrm>
              <a:off x="4572000" y="2420889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21" name="TextBox 77"/>
            <p:cNvSpPr txBox="1">
              <a:spLocks noChangeArrowheads="1"/>
            </p:cNvSpPr>
            <p:nvPr/>
          </p:nvSpPr>
          <p:spPr bwMode="auto">
            <a:xfrm>
              <a:off x="4572000" y="4365105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22" name="TextBox 78"/>
            <p:cNvSpPr txBox="1">
              <a:spLocks noChangeArrowheads="1"/>
            </p:cNvSpPr>
            <p:nvPr/>
          </p:nvSpPr>
          <p:spPr bwMode="auto">
            <a:xfrm>
              <a:off x="3707904" y="4355812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23" name="TextBox 79"/>
            <p:cNvSpPr txBox="1">
              <a:spLocks noChangeArrowheads="1"/>
            </p:cNvSpPr>
            <p:nvPr/>
          </p:nvSpPr>
          <p:spPr bwMode="auto">
            <a:xfrm>
              <a:off x="3200470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24" name="TextBox 80"/>
            <p:cNvSpPr txBox="1">
              <a:spLocks noChangeArrowheads="1"/>
            </p:cNvSpPr>
            <p:nvPr/>
          </p:nvSpPr>
          <p:spPr bwMode="auto">
            <a:xfrm>
              <a:off x="5119345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6</a:t>
              </a:r>
            </a:p>
          </p:txBody>
        </p:sp>
        <p:sp>
          <p:nvSpPr>
            <p:cNvPr id="95325" name="TextBox 81"/>
            <p:cNvSpPr txBox="1">
              <a:spLocks noChangeArrowheads="1"/>
            </p:cNvSpPr>
            <p:nvPr/>
          </p:nvSpPr>
          <p:spPr bwMode="auto">
            <a:xfrm>
              <a:off x="5110610" y="3854713"/>
              <a:ext cx="252000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7</a:t>
              </a:r>
            </a:p>
          </p:txBody>
        </p:sp>
        <p:sp>
          <p:nvSpPr>
            <p:cNvPr id="95326" name="TextBox 82"/>
            <p:cNvSpPr txBox="1">
              <a:spLocks noChangeArrowheads="1"/>
            </p:cNvSpPr>
            <p:nvPr/>
          </p:nvSpPr>
          <p:spPr bwMode="auto">
            <a:xfrm>
              <a:off x="4355976" y="3284986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1"/>
                <a:t>i</a:t>
              </a:r>
            </a:p>
          </p:txBody>
        </p:sp>
        <p:sp>
          <p:nvSpPr>
            <p:cNvPr id="95327" name="TextBox 83"/>
            <p:cNvSpPr txBox="1">
              <a:spLocks noChangeArrowheads="1"/>
            </p:cNvSpPr>
            <p:nvPr/>
          </p:nvSpPr>
          <p:spPr bwMode="auto">
            <a:xfrm>
              <a:off x="3275856" y="3854713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8</a:t>
              </a:r>
            </a:p>
          </p:txBody>
        </p:sp>
        <p:sp>
          <p:nvSpPr>
            <p:cNvPr id="95328" name="TextBox 84"/>
            <p:cNvSpPr txBox="1">
              <a:spLocks noChangeArrowheads="1"/>
            </p:cNvSpPr>
            <p:nvPr/>
          </p:nvSpPr>
          <p:spPr bwMode="auto">
            <a:xfrm>
              <a:off x="4211961" y="458112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9</a:t>
              </a:r>
            </a:p>
          </p:txBody>
        </p:sp>
        <p:sp>
          <p:nvSpPr>
            <p:cNvPr id="95329" name="TextBox 85"/>
            <p:cNvSpPr txBox="1">
              <a:spLocks noChangeArrowheads="1"/>
            </p:cNvSpPr>
            <p:nvPr/>
          </p:nvSpPr>
          <p:spPr bwMode="auto">
            <a:xfrm>
              <a:off x="2915817" y="3212977"/>
              <a:ext cx="43204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10</a:t>
              </a:r>
            </a:p>
          </p:txBody>
        </p:sp>
        <p:sp>
          <p:nvSpPr>
            <p:cNvPr id="95330" name="TextBox 86"/>
            <p:cNvSpPr txBox="1">
              <a:spLocks noChangeArrowheads="1"/>
            </p:cNvSpPr>
            <p:nvPr/>
          </p:nvSpPr>
          <p:spPr bwMode="auto">
            <a:xfrm>
              <a:off x="4139952" y="2060849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11</a:t>
              </a:r>
            </a:p>
          </p:txBody>
        </p:sp>
        <p:sp>
          <p:nvSpPr>
            <p:cNvPr id="95331" name="TextBox 87"/>
            <p:cNvSpPr txBox="1">
              <a:spLocks noChangeArrowheads="1"/>
            </p:cNvSpPr>
            <p:nvPr/>
          </p:nvSpPr>
          <p:spPr bwMode="auto">
            <a:xfrm>
              <a:off x="5301794" y="3284985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12</a:t>
              </a:r>
            </a:p>
          </p:txBody>
        </p:sp>
        <p:sp>
          <p:nvSpPr>
            <p:cNvPr id="95332" name="TextBox 88"/>
            <p:cNvSpPr txBox="1">
              <a:spLocks noChangeArrowheads="1"/>
            </p:cNvSpPr>
            <p:nvPr/>
          </p:nvSpPr>
          <p:spPr bwMode="auto">
            <a:xfrm>
              <a:off x="2195736" y="836712"/>
              <a:ext cx="7200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i="1"/>
            </a:p>
          </p:txBody>
        </p:sp>
      </p:grpSp>
      <p:sp>
        <p:nvSpPr>
          <p:cNvPr id="113" name="5-Point Star 112"/>
          <p:cNvSpPr/>
          <p:nvPr/>
        </p:nvSpPr>
        <p:spPr>
          <a:xfrm>
            <a:off x="6015038" y="1238250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4" name="5-Point Star 113"/>
          <p:cNvSpPr/>
          <p:nvPr/>
        </p:nvSpPr>
        <p:spPr>
          <a:xfrm>
            <a:off x="1609725" y="5591175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5237" name="TextBox 115"/>
          <p:cNvSpPr txBox="1">
            <a:spLocks noChangeArrowheads="1"/>
          </p:cNvSpPr>
          <p:nvPr/>
        </p:nvSpPr>
        <p:spPr bwMode="auto">
          <a:xfrm>
            <a:off x="0" y="214313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Ligand Exchange &amp; Alloy cluster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95238" name="TextBox 116"/>
          <p:cNvSpPr txBox="1">
            <a:spLocks noChangeArrowheads="1"/>
          </p:cNvSpPr>
          <p:nvPr/>
        </p:nvSpPr>
        <p:spPr bwMode="auto">
          <a:xfrm>
            <a:off x="0" y="642938"/>
            <a:ext cx="46434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Au</a:t>
            </a:r>
            <a:r>
              <a:rPr lang="en-US" baseline="-25000"/>
              <a:t>24</a:t>
            </a:r>
            <a:r>
              <a:rPr lang="en-US"/>
              <a:t>Pd(SR</a:t>
            </a:r>
            <a:r>
              <a:rPr lang="en-US" baseline="-25000"/>
              <a:t>1</a:t>
            </a:r>
            <a:r>
              <a:rPr lang="en-US"/>
              <a:t>)</a:t>
            </a:r>
            <a:r>
              <a:rPr lang="en-US" baseline="-25000"/>
              <a:t>10</a:t>
            </a:r>
            <a:r>
              <a:rPr lang="en-US"/>
              <a:t>(SR</a:t>
            </a:r>
            <a:r>
              <a:rPr lang="en-US" baseline="-25000"/>
              <a:t>2</a:t>
            </a:r>
            <a:r>
              <a:rPr lang="en-US"/>
              <a:t>)</a:t>
            </a:r>
            <a:r>
              <a:rPr lang="en-US" baseline="-25000"/>
              <a:t>8</a:t>
            </a:r>
            <a:r>
              <a:rPr lang="en-US"/>
              <a:t>     isomer 1 (cis)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1"/>
              <a:t>1, 5-(SBB)</a:t>
            </a:r>
            <a:r>
              <a:rPr lang="en-US" b="1" baseline="-25000"/>
              <a:t>10</a:t>
            </a:r>
            <a:r>
              <a:rPr lang="en-US" b="1"/>
              <a:t>, 3-(SC</a:t>
            </a:r>
            <a:r>
              <a:rPr lang="en-US" b="1" baseline="-25000"/>
              <a:t>6</a:t>
            </a:r>
            <a:r>
              <a:rPr lang="en-US" b="1"/>
              <a:t>H</a:t>
            </a:r>
            <a:r>
              <a:rPr lang="en-US" b="1" baseline="-25000"/>
              <a:t>12</a:t>
            </a:r>
            <a:r>
              <a:rPr lang="en-US" b="1"/>
              <a:t>)</a:t>
            </a:r>
            <a:r>
              <a:rPr lang="en-US" b="1" baseline="-25000"/>
              <a:t>8</a:t>
            </a:r>
          </a:p>
          <a:p>
            <a:pPr eaLnBrk="1" hangingPunct="1"/>
            <a:r>
              <a:rPr lang="en-US" b="1"/>
              <a:t>(i, 1, 2, x2)-palladoauro-25 asp (-1)</a:t>
            </a:r>
          </a:p>
          <a:p>
            <a:pPr eaLnBrk="1" hangingPunct="1"/>
            <a:endParaRPr lang="en-US"/>
          </a:p>
        </p:txBody>
      </p:sp>
      <p:grpSp>
        <p:nvGrpSpPr>
          <p:cNvPr id="95239" name="Group 188"/>
          <p:cNvGrpSpPr>
            <a:grpSpLocks/>
          </p:cNvGrpSpPr>
          <p:nvPr/>
        </p:nvGrpSpPr>
        <p:grpSpPr bwMode="auto">
          <a:xfrm>
            <a:off x="6929438" y="4786313"/>
            <a:ext cx="1146175" cy="1420812"/>
            <a:chOff x="383066" y="5093977"/>
            <a:chExt cx="1534670" cy="2327302"/>
          </a:xfrm>
        </p:grpSpPr>
        <p:sp>
          <p:nvSpPr>
            <p:cNvPr id="95240" name="TextBox 118"/>
            <p:cNvSpPr txBox="1">
              <a:spLocks noChangeArrowheads="1"/>
            </p:cNvSpPr>
            <p:nvPr/>
          </p:nvSpPr>
          <p:spPr bwMode="auto">
            <a:xfrm>
              <a:off x="1661959" y="6276777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</a:p>
          </p:txBody>
        </p:sp>
        <p:grpSp>
          <p:nvGrpSpPr>
            <p:cNvPr id="95241" name="Group 187"/>
            <p:cNvGrpSpPr>
              <a:grpSpLocks/>
            </p:cNvGrpSpPr>
            <p:nvPr/>
          </p:nvGrpSpPr>
          <p:grpSpPr bwMode="auto">
            <a:xfrm>
              <a:off x="12590" y="5093977"/>
              <a:ext cx="1118683" cy="1864877"/>
              <a:chOff x="12590" y="5093977"/>
              <a:chExt cx="1118683" cy="1864877"/>
            </a:xfrm>
          </p:grpSpPr>
          <p:grpSp>
            <p:nvGrpSpPr>
              <p:cNvPr id="95243" name="Group 165"/>
              <p:cNvGrpSpPr>
                <a:grpSpLocks/>
              </p:cNvGrpSpPr>
              <p:nvPr/>
            </p:nvGrpSpPr>
            <p:grpSpPr bwMode="auto">
              <a:xfrm>
                <a:off x="12590" y="5594702"/>
                <a:ext cx="1118683" cy="1364152"/>
                <a:chOff x="2013157" y="476672"/>
                <a:chExt cx="1118683" cy="1152128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2411266" y="477635"/>
                  <a:ext cx="0" cy="72034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5400000">
                  <a:off x="2771553" y="837694"/>
                  <a:ext cx="0" cy="72057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2013782" y="1197981"/>
                  <a:ext cx="397483" cy="430451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244" name="TextBox 122"/>
              <p:cNvSpPr txBox="1">
                <a:spLocks noChangeArrowheads="1"/>
              </p:cNvSpPr>
              <p:nvPr/>
            </p:nvSpPr>
            <p:spPr bwMode="auto">
              <a:xfrm>
                <a:off x="498936" y="5093977"/>
                <a:ext cx="255779" cy="1086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254" tIns="54128" rIns="108254" bIns="5412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y </a:t>
                </a:r>
              </a:p>
            </p:txBody>
          </p:sp>
        </p:grpSp>
        <p:sp>
          <p:nvSpPr>
            <p:cNvPr id="95242" name="TextBox 120"/>
            <p:cNvSpPr txBox="1">
              <a:spLocks noChangeArrowheads="1"/>
            </p:cNvSpPr>
            <p:nvPr/>
          </p:nvSpPr>
          <p:spPr bwMode="auto">
            <a:xfrm>
              <a:off x="383066" y="6788335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90927-44B0-8340-901B-AF228F29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2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1000"/>
            <a:ext cx="6910387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Box 5"/>
          <p:cNvSpPr txBox="1">
            <a:spLocks noChangeArrowheads="1"/>
          </p:cNvSpPr>
          <p:nvPr/>
        </p:nvSpPr>
        <p:spPr bwMode="auto">
          <a:xfrm>
            <a:off x="1371600" y="6248400"/>
            <a:ext cx="648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r>
              <a:rPr lang="en-US" sz="1800"/>
              <a:t> and L-(SMe)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68CC8-B37A-6342-8A86-04F5737D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6525"/>
            <a:ext cx="6540500" cy="570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837019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the pioneering work of R. W. Murray, Robert L. </a:t>
            </a:r>
            <a:r>
              <a:rPr lang="en-US" sz="1200" dirty="0" err="1"/>
              <a:t>Whetten</a:t>
            </a:r>
            <a:r>
              <a:rPr lang="en-US" sz="1200" dirty="0"/>
              <a:t>, Uzi </a:t>
            </a:r>
            <a:r>
              <a:rPr lang="en-US" sz="1200" dirty="0" err="1"/>
              <a:t>Landman</a:t>
            </a:r>
            <a:r>
              <a:rPr lang="en-US" sz="1200" dirty="0"/>
              <a:t>, </a:t>
            </a:r>
            <a:r>
              <a:rPr lang="en-US" sz="1200" dirty="0" err="1"/>
              <a:t>Tatuya</a:t>
            </a:r>
            <a:r>
              <a:rPr lang="en-US" sz="1200" dirty="0"/>
              <a:t> </a:t>
            </a:r>
            <a:r>
              <a:rPr lang="en-US" sz="1200" dirty="0" err="1"/>
              <a:t>Tsukuda</a:t>
            </a:r>
            <a:r>
              <a:rPr lang="en-US" sz="1200" dirty="0"/>
              <a:t>, Yuichi </a:t>
            </a:r>
            <a:r>
              <a:rPr lang="en-US" sz="1200" dirty="0" err="1"/>
              <a:t>Negishi</a:t>
            </a:r>
            <a:r>
              <a:rPr lang="en-US" sz="1200" dirty="0"/>
              <a:t>, </a:t>
            </a:r>
            <a:r>
              <a:rPr lang="en-US" sz="1200" dirty="0" err="1"/>
              <a:t>Hannu</a:t>
            </a:r>
            <a:r>
              <a:rPr lang="en-US" sz="1200" dirty="0"/>
              <a:t> </a:t>
            </a:r>
            <a:r>
              <a:rPr lang="en-US" sz="1200" dirty="0" err="1"/>
              <a:t>Hakkinen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Rongchao</a:t>
            </a:r>
            <a:r>
              <a:rPr lang="en-US" sz="1200" dirty="0"/>
              <a:t> Jin, </a:t>
            </a:r>
            <a:r>
              <a:rPr lang="en-US" sz="1200" dirty="0" err="1"/>
              <a:t>Nanfeng</a:t>
            </a:r>
            <a:r>
              <a:rPr lang="en-US" sz="1200" dirty="0"/>
              <a:t> </a:t>
            </a:r>
            <a:r>
              <a:rPr lang="en-US" sz="1200" dirty="0" err="1"/>
              <a:t>Zheng</a:t>
            </a:r>
            <a:r>
              <a:rPr lang="en-US" sz="1200" dirty="0"/>
              <a:t>, Terry </a:t>
            </a:r>
            <a:r>
              <a:rPr lang="en-US" sz="1200" dirty="0" err="1"/>
              <a:t>Bigioni</a:t>
            </a:r>
            <a:r>
              <a:rPr lang="en-US" sz="1200" dirty="0"/>
              <a:t>,  Osman </a:t>
            </a:r>
            <a:r>
              <a:rPr lang="en-US" sz="1200" dirty="0" err="1"/>
              <a:t>Bakr</a:t>
            </a:r>
            <a:r>
              <a:rPr lang="en-US" sz="1200" dirty="0"/>
              <a:t>, Kornberg, </a:t>
            </a:r>
            <a:r>
              <a:rPr lang="en-US" sz="1200" dirty="0" err="1"/>
              <a:t>Jianping</a:t>
            </a:r>
            <a:r>
              <a:rPr lang="en-US" sz="1200" dirty="0"/>
              <a:t> </a:t>
            </a:r>
            <a:r>
              <a:rPr lang="en-US" sz="1200" dirty="0" err="1"/>
              <a:t>Xie</a:t>
            </a:r>
            <a:r>
              <a:rPr lang="en-US" sz="1200" dirty="0"/>
              <a:t>, C. M. </a:t>
            </a:r>
            <a:r>
              <a:rPr lang="en-US" sz="1200" dirty="0" err="1"/>
              <a:t>Aikens</a:t>
            </a:r>
            <a:r>
              <a:rPr lang="en-US" sz="1200" dirty="0"/>
              <a:t>, Thomas </a:t>
            </a:r>
            <a:r>
              <a:rPr lang="en-US" sz="1200" dirty="0" err="1"/>
              <a:t>Buergi</a:t>
            </a:r>
            <a:r>
              <a:rPr lang="en-US" sz="1200" dirty="0"/>
              <a:t>, </a:t>
            </a:r>
            <a:r>
              <a:rPr lang="en-US" sz="1200" dirty="0" err="1"/>
              <a:t>Amala</a:t>
            </a:r>
            <a:r>
              <a:rPr lang="en-US" sz="1200" dirty="0"/>
              <a:t> </a:t>
            </a:r>
            <a:r>
              <a:rPr lang="en-US" sz="1200" dirty="0" err="1"/>
              <a:t>Dass</a:t>
            </a:r>
            <a:r>
              <a:rPr lang="en-US" sz="1200" dirty="0"/>
              <a:t>, Ackerson, De-en Jiang, …. A. W. </a:t>
            </a:r>
            <a:r>
              <a:rPr lang="en-US" sz="1200" dirty="0" err="1"/>
              <a:t>Castleman</a:t>
            </a:r>
            <a:r>
              <a:rPr lang="en-US" sz="1200" dirty="0"/>
              <a:t> Jr., H. </a:t>
            </a:r>
            <a:r>
              <a:rPr lang="en-US" sz="1200" dirty="0" err="1"/>
              <a:t>Schmidbauer</a:t>
            </a:r>
            <a:r>
              <a:rPr lang="en-US" sz="1200" dirty="0"/>
              <a:t>, …. Robin Ras, Olli </a:t>
            </a:r>
            <a:r>
              <a:rPr lang="en-US" sz="1200" dirty="0" err="1"/>
              <a:t>Ikkala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D4E71-D954-1D49-87F3-F9F779F2526F}"/>
              </a:ext>
            </a:extLst>
          </p:cNvPr>
          <p:cNvSpPr txBox="1"/>
          <p:nvPr/>
        </p:nvSpPr>
        <p:spPr>
          <a:xfrm>
            <a:off x="6934200" y="2209800"/>
            <a:ext cx="18582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Citations: &gt;1200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33B5E-6148-5B82-E990-AF34C1E06EB1}"/>
              </a:ext>
            </a:extLst>
          </p:cNvPr>
          <p:cNvSpPr txBox="1"/>
          <p:nvPr/>
        </p:nvSpPr>
        <p:spPr>
          <a:xfrm>
            <a:off x="6691601" y="6206351"/>
            <a:ext cx="23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…Manfred </a:t>
            </a:r>
            <a:r>
              <a:rPr lang="en-US" sz="1200" dirty="0" err="1"/>
              <a:t>Kappes</a:t>
            </a:r>
            <a:r>
              <a:rPr lang="en-US" sz="1200" dirty="0"/>
              <a:t>, Horst Hahn</a:t>
            </a:r>
          </a:p>
        </p:txBody>
      </p:sp>
    </p:spTree>
    <p:extLst>
      <p:ext uri="{BB962C8B-B14F-4D97-AF65-F5344CB8AC3E}">
        <p14:creationId xmlns:p14="http://schemas.microsoft.com/office/powerpoint/2010/main" val="52327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8" y="304800"/>
            <a:ext cx="9518842" cy="6324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81DF-1090-7A49-A757-5FADCF33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3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92CE5-F9C2-BD44-962E-0F278A7D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829300" cy="6335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0270C-BBBD-044B-B138-3F2F87C214EB}"/>
              </a:ext>
            </a:extLst>
          </p:cNvPr>
          <p:cNvSpPr txBox="1"/>
          <p:nvPr/>
        </p:nvSpPr>
        <p:spPr>
          <a:xfrm>
            <a:off x="4572000" y="6389051"/>
            <a:ext cx="441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Neumaier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A. </a:t>
            </a:r>
            <a:r>
              <a:rPr lang="en-US" dirty="0" err="1"/>
              <a:t>Baksi</a:t>
            </a:r>
            <a:r>
              <a:rPr lang="en-US" dirty="0"/>
              <a:t>, et. al.</a:t>
            </a:r>
            <a:r>
              <a:rPr lang="en-US" baseline="-25000" dirty="0"/>
              <a:t>, </a:t>
            </a:r>
            <a:r>
              <a:rPr lang="en-US" i="1" dirty="0"/>
              <a:t>JACS</a:t>
            </a:r>
            <a:r>
              <a:rPr lang="en-US" dirty="0"/>
              <a:t> 2021</a:t>
            </a:r>
            <a:endParaRPr lang="en-IN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18C86-2343-2A45-96AC-EE80FA1B6996}"/>
              </a:ext>
            </a:extLst>
          </p:cNvPr>
          <p:cNvSpPr txBox="1"/>
          <p:nvPr/>
        </p:nvSpPr>
        <p:spPr>
          <a:xfrm>
            <a:off x="304800" y="620438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Manfred </a:t>
            </a:r>
            <a:r>
              <a:rPr lang="en-US" dirty="0" err="1"/>
              <a:t>Kappes</a:t>
            </a:r>
            <a:r>
              <a:rPr lang="en-US" dirty="0"/>
              <a:t>, KIT</a:t>
            </a:r>
          </a:p>
        </p:txBody>
      </p:sp>
    </p:spTree>
    <p:extLst>
      <p:ext uri="{BB962C8B-B14F-4D97-AF65-F5344CB8AC3E}">
        <p14:creationId xmlns:p14="http://schemas.microsoft.com/office/powerpoint/2010/main" val="277330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DC1F4-9E40-C247-8C9B-27D716CD5B11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0" y="176212"/>
            <a:ext cx="5760720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D5A7C-88AA-9246-A4BB-D0BDD7B12743}"/>
              </a:ext>
            </a:extLst>
          </p:cNvPr>
          <p:cNvSpPr txBox="1"/>
          <p:nvPr/>
        </p:nvSpPr>
        <p:spPr>
          <a:xfrm>
            <a:off x="6477000" y="52578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CID data of [Au25Ag25]</a:t>
            </a:r>
            <a:r>
              <a:rPr lang="en-US" baseline="30000" dirty="0"/>
              <a:t>2-</a:t>
            </a:r>
          </a:p>
        </p:txBody>
      </p:sp>
    </p:spTree>
    <p:extLst>
      <p:ext uri="{BB962C8B-B14F-4D97-AF65-F5344CB8AC3E}">
        <p14:creationId xmlns:p14="http://schemas.microsoft.com/office/powerpoint/2010/main" val="3258014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PRI CHAKRABORTY\Desktop\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1415"/>
            <a:ext cx="8405813" cy="5649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2837" y="188640"/>
            <a:ext cx="606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 of the exchange (monitored on the Ag</a:t>
            </a:r>
            <a:r>
              <a:rPr lang="en-IN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side)</a:t>
            </a:r>
          </a:p>
        </p:txBody>
      </p:sp>
    </p:spTree>
    <p:extLst>
      <p:ext uri="{BB962C8B-B14F-4D97-AF65-F5344CB8AC3E}">
        <p14:creationId xmlns:p14="http://schemas.microsoft.com/office/powerpoint/2010/main" val="3448258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2286000" y="2971800"/>
            <a:ext cx="4832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/>
              <a:t>Expanding reactions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F612E-08C2-994C-B72D-32D9BB3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1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18093-F9E5-CB4C-8B82-4EFE167F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07EA9-FCA1-4E4E-B3C1-C9EFD8A4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598229" cy="62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10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918" y="685800"/>
            <a:ext cx="882967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Interparticle reactions forming product co-crystals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C0BC-05DB-EC4E-B62D-45E5AAB7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8295"/>
            <a:ext cx="8229600" cy="53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5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43" y="1628121"/>
            <a:ext cx="4572000" cy="38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719023"/>
            <a:ext cx="3657600" cy="341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838200"/>
            <a:ext cx="552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</a:t>
            </a:r>
            <a:r>
              <a:rPr lang="en-US" sz="2800" baseline="-25000" dirty="0"/>
              <a:t>40</a:t>
            </a:r>
            <a:r>
              <a:rPr lang="en-US" sz="2800" dirty="0"/>
              <a:t> and Ag</a:t>
            </a:r>
            <a:r>
              <a:rPr lang="en-US" sz="2800" baseline="-25000" dirty="0"/>
              <a:t>46</a:t>
            </a:r>
            <a:r>
              <a:rPr lang="en-US" sz="2800" dirty="0"/>
              <a:t> with the same shell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5715000"/>
            <a:ext cx="553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Bodiuzzaman</a:t>
            </a:r>
            <a:r>
              <a:rPr lang="en-US" dirty="0"/>
              <a:t>, et. al. </a:t>
            </a:r>
            <a:r>
              <a:rPr lang="en-US" i="1" dirty="0" err="1"/>
              <a:t>Angew</a:t>
            </a:r>
            <a:r>
              <a:rPr lang="en-US" i="1" dirty="0"/>
              <a:t>. Chem. Int. Ed.</a:t>
            </a:r>
            <a:r>
              <a:rPr lang="en-US" dirty="0"/>
              <a:t> </a:t>
            </a:r>
            <a:r>
              <a:rPr lang="en-US" b="1" dirty="0"/>
              <a:t>2018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7D19F-4D07-B94E-AC17-80BD38B918DE}"/>
              </a:ext>
            </a:extLst>
          </p:cNvPr>
          <p:cNvSpPr txBox="1"/>
          <p:nvPr/>
        </p:nvSpPr>
        <p:spPr>
          <a:xfrm>
            <a:off x="228600" y="30742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Co-crystals</a:t>
            </a:r>
          </a:p>
        </p:txBody>
      </p:sp>
    </p:spTree>
    <p:extLst>
      <p:ext uri="{BB962C8B-B14F-4D97-AF65-F5344CB8AC3E}">
        <p14:creationId xmlns:p14="http://schemas.microsoft.com/office/powerpoint/2010/main" val="1306477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971800" y="2514600"/>
            <a:ext cx="1600200" cy="21336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876800" y="2514600"/>
            <a:ext cx="1600200" cy="2135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928" y="1772652"/>
            <a:ext cx="460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 transfer dynamics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5334000"/>
            <a:ext cx="396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They are indeed molecules!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5F5F0-43B6-7049-B137-479FDC79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870922"/>
            <a:ext cx="9372600" cy="30185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CA076-FB31-BE47-8A67-0EFEC087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2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599314" cy="399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600200" y="2590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Au</a:t>
            </a:r>
            <a:r>
              <a:rPr lang="en-US" sz="1800" b="1" baseline="-25000" dirty="0"/>
              <a:t>25</a:t>
            </a:r>
            <a:r>
              <a:rPr lang="en-US" sz="1800" b="1" dirty="0"/>
              <a:t>L</a:t>
            </a:r>
            <a:r>
              <a:rPr lang="en-US" sz="1800" b="1" baseline="-25000" dirty="0"/>
              <a:t>18</a:t>
            </a:r>
            <a:r>
              <a:rPr lang="en-US" sz="1800" b="1" baseline="30000" dirty="0"/>
              <a:t>-</a:t>
            </a:r>
          </a:p>
        </p:txBody>
      </p:sp>
      <p:pic>
        <p:nvPicPr>
          <p:cNvPr id="4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88" y="2133600"/>
            <a:ext cx="2287512" cy="21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07295"/>
              </p:ext>
            </p:extLst>
          </p:nvPr>
        </p:nvGraphicFramePr>
        <p:xfrm>
          <a:off x="460984" y="1143000"/>
          <a:ext cx="6244616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6520" imgH="3003973" progId="Origin50.Graph">
                  <p:embed/>
                </p:oleObj>
              </mc:Choice>
              <mc:Fallback>
                <p:oleObj name="Graph" r:id="rId4" imgW="3906520" imgH="300397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84" y="1143000"/>
                        <a:ext cx="6244616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482CF-5BED-3F4E-B714-D1AF784A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940425"/>
            <a:ext cx="2133600" cy="476250"/>
          </a:xfrm>
        </p:spPr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AC018-1509-4943-9E2F-DE49565E95F2}"/>
              </a:ext>
            </a:extLst>
          </p:cNvPr>
          <p:cNvSpPr txBox="1"/>
          <p:nvPr/>
        </p:nvSpPr>
        <p:spPr>
          <a:xfrm>
            <a:off x="228600" y="924580"/>
            <a:ext cx="594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formula, Molecular weight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1351D-2780-9945-BB88-CB7AC532A2F3}"/>
              </a:ext>
            </a:extLst>
          </p:cNvPr>
          <p:cNvSpPr txBox="1"/>
          <p:nvPr/>
        </p:nvSpPr>
        <p:spPr>
          <a:xfrm>
            <a:off x="685800" y="3431613"/>
            <a:ext cx="1212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38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24</a:t>
            </a:r>
          </a:p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102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44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89154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5486400"/>
            <a:ext cx="8340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ESI MS of 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A) 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107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and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B)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109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Insets shows the respective isotope patterns.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A1743-36EA-3A46-A959-87D8C940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518"/>
            <a:ext cx="747770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926A1-F3B1-934E-B870-B8D6A57A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06" y="836712"/>
            <a:ext cx="506685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0298" y="6096000"/>
            <a:ext cx="524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Papri</a:t>
            </a:r>
            <a:r>
              <a:rPr lang="en-US" dirty="0"/>
              <a:t> </a:t>
            </a:r>
            <a:r>
              <a:rPr lang="en-US" dirty="0" err="1"/>
              <a:t>Chakraborty</a:t>
            </a:r>
            <a:r>
              <a:rPr lang="en-US" dirty="0"/>
              <a:t>, et. al. </a:t>
            </a:r>
            <a:r>
              <a:rPr lang="en-US" i="1" dirty="0"/>
              <a:t>Science Advances</a:t>
            </a:r>
            <a:r>
              <a:rPr lang="en-US" dirty="0"/>
              <a:t>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DC027-07C5-D240-AA4D-63EDC189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26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0" y="117352"/>
            <a:ext cx="863718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F07B5-975E-5D42-BB90-61D1E84E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5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124200"/>
            <a:ext cx="625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clusters react with nanoparticles?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20B02-7862-9C45-9DD0-9D467F30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37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7967" y="587589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Paulami</a:t>
            </a:r>
            <a:r>
              <a:rPr lang="en-US" dirty="0"/>
              <a:t> Bose et al. </a:t>
            </a:r>
            <a:r>
              <a:rPr lang="en-US" i="1" dirty="0"/>
              <a:t>Nanoscale</a:t>
            </a:r>
            <a:r>
              <a:rPr lang="en-US" dirty="0"/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A163F-5D9A-644D-94D9-9B5067BF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52C3A-1BFC-B14B-B6DC-A274AF22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6" y="1219200"/>
            <a:ext cx="8860294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10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2782" b="17795"/>
          <a:stretch/>
        </p:blipFill>
        <p:spPr bwMode="auto">
          <a:xfrm>
            <a:off x="1905000" y="327025"/>
            <a:ext cx="5334000" cy="653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9AAC9-E374-6344-B178-E40706F4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1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4606" y="969963"/>
            <a:ext cx="7790660" cy="2034497"/>
            <a:chOff x="1691680" y="3429000"/>
            <a:chExt cx="6120334" cy="1598297"/>
          </a:xfrm>
        </p:grpSpPr>
        <p:grpSp>
          <p:nvGrpSpPr>
            <p:cNvPr id="4" name="Group 3"/>
            <p:cNvGrpSpPr/>
            <p:nvPr/>
          </p:nvGrpSpPr>
          <p:grpSpPr>
            <a:xfrm>
              <a:off x="1691680" y="3429000"/>
              <a:ext cx="5904656" cy="1553062"/>
              <a:chOff x="827584" y="2564904"/>
              <a:chExt cx="7118030" cy="1872208"/>
            </a:xfrm>
          </p:grpSpPr>
          <p:pic>
            <p:nvPicPr>
              <p:cNvPr id="6" name="Picture 2" descr="C:\Users\Paulami Bose\Dropbox\Paulami Bose\AgNP_Au25_Reaction_Paper\Proofread\TOC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564904"/>
                <a:ext cx="3740292" cy="187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4716016" y="3429000"/>
                <a:ext cx="144016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7191" y="2564904"/>
                <a:ext cx="1518423" cy="1570507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479725" y="4719520"/>
              <a:ext cx="1332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Colloidal crystal</a:t>
              </a:r>
              <a:endParaRPr lang="en-IN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6" r="16462"/>
          <a:stretch/>
        </p:blipFill>
        <p:spPr bwMode="auto">
          <a:xfrm>
            <a:off x="251520" y="3159408"/>
            <a:ext cx="5544616" cy="27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011" y="768196"/>
            <a:ext cx="4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7539" y="773911"/>
            <a:ext cx="4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6784" y="788659"/>
            <a:ext cx="39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8159" y="3126647"/>
            <a:ext cx="39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C</a:t>
            </a:r>
            <a:endParaRPr lang="en-IN" sz="2000" b="1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787669" y="3208957"/>
            <a:ext cx="3166394" cy="2725236"/>
            <a:chOff x="-885826" y="140502"/>
            <a:chExt cx="4495917" cy="386952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3" r="10572" b="7116"/>
            <a:stretch/>
          </p:blipFill>
          <p:spPr bwMode="auto">
            <a:xfrm>
              <a:off x="-885826" y="140502"/>
              <a:ext cx="4495917" cy="3869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-724784" y="3861048"/>
              <a:ext cx="144016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868144" y="3161332"/>
            <a:ext cx="39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-18000" y="187544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cs typeface="Times New Roman" panose="02020603050405020304" pitchFamily="18" charset="0"/>
              </a:rPr>
              <a:t>Crystallization of AgAu NP</a:t>
            </a:r>
          </a:p>
        </p:txBody>
      </p:sp>
    </p:spTree>
    <p:extLst>
      <p:ext uri="{BB962C8B-B14F-4D97-AF65-F5344CB8AC3E}">
        <p14:creationId xmlns:p14="http://schemas.microsoft.com/office/powerpoint/2010/main" val="4130495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2" y="914400"/>
            <a:ext cx="7848976" cy="520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0" y="168102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latin typeface="+mj-lt"/>
                <a:cs typeface="Times New Roman" panose="02020603050405020304" pitchFamily="18" charset="0"/>
              </a:rPr>
              <a:t>Bulk Au― Ag NC reaction</a:t>
            </a: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8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-18000" y="226880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latin typeface="+mj-lt"/>
                <a:cs typeface="Times New Roman" panose="02020603050405020304" pitchFamily="18" charset="0"/>
              </a:rPr>
              <a:t>Characterization of reaction products</a:t>
            </a: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9200"/>
            <a:ext cx="7776864" cy="54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D43AE-E87F-244F-9C55-B43E7252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898880-78AC-B748-9604-7728C691FA0D}"/>
              </a:ext>
            </a:extLst>
          </p:cNvPr>
          <p:cNvGrpSpPr/>
          <p:nvPr/>
        </p:nvGrpSpPr>
        <p:grpSpPr>
          <a:xfrm>
            <a:off x="914400" y="381000"/>
            <a:ext cx="7525253" cy="6374954"/>
            <a:chOff x="1002828" y="1674688"/>
            <a:chExt cx="7525253" cy="63749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30D862-F7AA-994C-B1D1-1D52EE6958FD}"/>
                </a:ext>
              </a:extLst>
            </p:cNvPr>
            <p:cNvSpPr/>
            <p:nvPr/>
          </p:nvSpPr>
          <p:spPr>
            <a:xfrm>
              <a:off x="1002828" y="1674688"/>
              <a:ext cx="7488000" cy="6374954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FC9C44-2E46-1145-9AA9-0BE4C8316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99" t="2890" r="62992" b="63114"/>
            <a:stretch/>
          </p:blipFill>
          <p:spPr>
            <a:xfrm>
              <a:off x="1521084" y="1966527"/>
              <a:ext cx="5686206" cy="4785683"/>
            </a:xfrm>
            <a:prstGeom prst="rect">
              <a:avLst/>
            </a:prstGeom>
          </p:spPr>
        </p:pic>
        <p:sp>
          <p:nvSpPr>
            <p:cNvPr id="6" name="Right Arrow 24">
              <a:extLst>
                <a:ext uri="{FF2B5EF4-FFF2-40B4-BE49-F238E27FC236}">
                  <a16:creationId xmlns:a16="http://schemas.microsoft.com/office/drawing/2014/main" id="{CB4FAD25-AC42-9C4D-B85F-B59BD05690EC}"/>
                </a:ext>
              </a:extLst>
            </p:cNvPr>
            <p:cNvSpPr/>
            <p:nvPr/>
          </p:nvSpPr>
          <p:spPr>
            <a:xfrm rot="19878956">
              <a:off x="1413055" y="3159860"/>
              <a:ext cx="6406028" cy="2189304"/>
            </a:xfrm>
            <a:custGeom>
              <a:avLst/>
              <a:gdLst>
                <a:gd name="connsiteX0" fmla="*/ 0 w 6627159"/>
                <a:gd name="connsiteY0" fmla="*/ 682844 h 2731375"/>
                <a:gd name="connsiteX1" fmla="*/ 5261472 w 6627159"/>
                <a:gd name="connsiteY1" fmla="*/ 682844 h 2731375"/>
                <a:gd name="connsiteX2" fmla="*/ 5261472 w 6627159"/>
                <a:gd name="connsiteY2" fmla="*/ 0 h 2731375"/>
                <a:gd name="connsiteX3" fmla="*/ 6627159 w 6627159"/>
                <a:gd name="connsiteY3" fmla="*/ 1365688 h 2731375"/>
                <a:gd name="connsiteX4" fmla="*/ 5261472 w 6627159"/>
                <a:gd name="connsiteY4" fmla="*/ 2731375 h 2731375"/>
                <a:gd name="connsiteX5" fmla="*/ 5261472 w 6627159"/>
                <a:gd name="connsiteY5" fmla="*/ 2048531 h 2731375"/>
                <a:gd name="connsiteX6" fmla="*/ 0 w 6627159"/>
                <a:gd name="connsiteY6" fmla="*/ 2048531 h 2731375"/>
                <a:gd name="connsiteX7" fmla="*/ 0 w 6627159"/>
                <a:gd name="connsiteY7" fmla="*/ 682844 h 2731375"/>
                <a:gd name="connsiteX0" fmla="*/ 0 w 7581050"/>
                <a:gd name="connsiteY0" fmla="*/ 682844 h 2731375"/>
                <a:gd name="connsiteX1" fmla="*/ 5261472 w 7581050"/>
                <a:gd name="connsiteY1" fmla="*/ 682844 h 2731375"/>
                <a:gd name="connsiteX2" fmla="*/ 5261472 w 7581050"/>
                <a:gd name="connsiteY2" fmla="*/ 0 h 2731375"/>
                <a:gd name="connsiteX3" fmla="*/ 7581050 w 7581050"/>
                <a:gd name="connsiteY3" fmla="*/ 1207814 h 2731375"/>
                <a:gd name="connsiteX4" fmla="*/ 5261472 w 7581050"/>
                <a:gd name="connsiteY4" fmla="*/ 2731375 h 2731375"/>
                <a:gd name="connsiteX5" fmla="*/ 5261472 w 7581050"/>
                <a:gd name="connsiteY5" fmla="*/ 2048531 h 2731375"/>
                <a:gd name="connsiteX6" fmla="*/ 0 w 7581050"/>
                <a:gd name="connsiteY6" fmla="*/ 2048531 h 2731375"/>
                <a:gd name="connsiteX7" fmla="*/ 0 w 7581050"/>
                <a:gd name="connsiteY7" fmla="*/ 682844 h 2731375"/>
                <a:gd name="connsiteX0" fmla="*/ 0 w 8163614"/>
                <a:gd name="connsiteY0" fmla="*/ 682844 h 2731375"/>
                <a:gd name="connsiteX1" fmla="*/ 5261472 w 8163614"/>
                <a:gd name="connsiteY1" fmla="*/ 682844 h 2731375"/>
                <a:gd name="connsiteX2" fmla="*/ 5261472 w 8163614"/>
                <a:gd name="connsiteY2" fmla="*/ 0 h 2731375"/>
                <a:gd name="connsiteX3" fmla="*/ 8163614 w 8163614"/>
                <a:gd name="connsiteY3" fmla="*/ 1125160 h 2731375"/>
                <a:gd name="connsiteX4" fmla="*/ 5261472 w 8163614"/>
                <a:gd name="connsiteY4" fmla="*/ 2731375 h 2731375"/>
                <a:gd name="connsiteX5" fmla="*/ 5261472 w 8163614"/>
                <a:gd name="connsiteY5" fmla="*/ 2048531 h 2731375"/>
                <a:gd name="connsiteX6" fmla="*/ 0 w 8163614"/>
                <a:gd name="connsiteY6" fmla="*/ 2048531 h 2731375"/>
                <a:gd name="connsiteX7" fmla="*/ 0 w 8163614"/>
                <a:gd name="connsiteY7" fmla="*/ 682844 h 2731375"/>
                <a:gd name="connsiteX0" fmla="*/ 0 w 8178619"/>
                <a:gd name="connsiteY0" fmla="*/ 650592 h 2731375"/>
                <a:gd name="connsiteX1" fmla="*/ 5276477 w 8178619"/>
                <a:gd name="connsiteY1" fmla="*/ 682844 h 2731375"/>
                <a:gd name="connsiteX2" fmla="*/ 5276477 w 8178619"/>
                <a:gd name="connsiteY2" fmla="*/ 0 h 2731375"/>
                <a:gd name="connsiteX3" fmla="*/ 8178619 w 8178619"/>
                <a:gd name="connsiteY3" fmla="*/ 1125160 h 2731375"/>
                <a:gd name="connsiteX4" fmla="*/ 5276477 w 8178619"/>
                <a:gd name="connsiteY4" fmla="*/ 2731375 h 2731375"/>
                <a:gd name="connsiteX5" fmla="*/ 5276477 w 8178619"/>
                <a:gd name="connsiteY5" fmla="*/ 2048531 h 2731375"/>
                <a:gd name="connsiteX6" fmla="*/ 15005 w 8178619"/>
                <a:gd name="connsiteY6" fmla="*/ 2048531 h 2731375"/>
                <a:gd name="connsiteX7" fmla="*/ 0 w 8178619"/>
                <a:gd name="connsiteY7" fmla="*/ 650592 h 273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619" h="2731375">
                  <a:moveTo>
                    <a:pt x="0" y="650592"/>
                  </a:moveTo>
                  <a:lnTo>
                    <a:pt x="5276477" y="682844"/>
                  </a:lnTo>
                  <a:lnTo>
                    <a:pt x="5276477" y="0"/>
                  </a:lnTo>
                  <a:lnTo>
                    <a:pt x="8178619" y="1125160"/>
                  </a:lnTo>
                  <a:lnTo>
                    <a:pt x="5276477" y="2731375"/>
                  </a:lnTo>
                  <a:lnTo>
                    <a:pt x="5276477" y="2048531"/>
                  </a:lnTo>
                  <a:lnTo>
                    <a:pt x="15005" y="2048531"/>
                  </a:lnTo>
                  <a:lnTo>
                    <a:pt x="0" y="650592"/>
                  </a:lnTo>
                  <a:close/>
                </a:path>
              </a:pathLst>
            </a:custGeom>
            <a:gradFill>
              <a:gsLst>
                <a:gs pos="81000">
                  <a:srgbClr val="0DB3E9">
                    <a:alpha val="37000"/>
                  </a:srgbClr>
                </a:gs>
                <a:gs pos="56000">
                  <a:schemeClr val="accent6">
                    <a:lumMod val="60000"/>
                    <a:lumOff val="40000"/>
                    <a:alpha val="0"/>
                  </a:schemeClr>
                </a:gs>
                <a:gs pos="28000">
                  <a:srgbClr val="2BB9D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086D13-EB5F-824E-95FF-98053918E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5" t="12415" r="32737" b="10103"/>
            <a:stretch/>
          </p:blipFill>
          <p:spPr>
            <a:xfrm>
              <a:off x="1729444" y="5219174"/>
              <a:ext cx="660059" cy="7212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F65894-792D-3141-94D5-1F05AB3B9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4811" r="27572" b="5890"/>
            <a:stretch/>
          </p:blipFill>
          <p:spPr>
            <a:xfrm>
              <a:off x="2718674" y="4717073"/>
              <a:ext cx="760747" cy="8475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93C460-DC15-214B-8CFC-2C4BECCA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4" t="11079" r="25608" b="10513"/>
            <a:stretch/>
          </p:blipFill>
          <p:spPr>
            <a:xfrm rot="4126967">
              <a:off x="3345787" y="4198553"/>
              <a:ext cx="1063984" cy="9164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E5A317-4475-6B47-8A67-F951D773C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9"/>
                </a:clrFrom>
                <a:clrTo>
                  <a:srgbClr val="FFFF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15498" r="29595" b="16885"/>
            <a:stretch/>
          </p:blipFill>
          <p:spPr>
            <a:xfrm rot="4126967">
              <a:off x="4425923" y="3505407"/>
              <a:ext cx="1246339" cy="1139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2419AE-6DAF-DE44-84D1-B1EBB441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2447" r="18786"/>
            <a:stretch/>
          </p:blipFill>
          <p:spPr>
            <a:xfrm rot="4126967">
              <a:off x="5360509" y="2739885"/>
              <a:ext cx="1429735" cy="1210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8400D-1E12-2047-8564-DDB86785AF09}"/>
                </a:ext>
              </a:extLst>
            </p:cNvPr>
            <p:cNvSpPr txBox="1"/>
            <p:nvPr/>
          </p:nvSpPr>
          <p:spPr>
            <a:xfrm>
              <a:off x="4183088" y="6658252"/>
              <a:ext cx="866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m/z</a:t>
              </a:r>
              <a:endParaRPr lang="en-IN" sz="2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8516C2-2FC6-5946-BEBB-28E777CE7410}"/>
                </a:ext>
              </a:extLst>
            </p:cNvPr>
            <p:cNvCxnSpPr/>
            <p:nvPr/>
          </p:nvCxnSpPr>
          <p:spPr>
            <a:xfrm>
              <a:off x="6708618" y="6253988"/>
              <a:ext cx="1551220" cy="102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73BEAF-00A6-944A-8345-A38921A6AF3C}"/>
                </a:ext>
              </a:extLst>
            </p:cNvPr>
            <p:cNvSpPr txBox="1"/>
            <p:nvPr/>
          </p:nvSpPr>
          <p:spPr>
            <a:xfrm>
              <a:off x="1237615" y="1922303"/>
              <a:ext cx="1449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29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(BDT)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12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3-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95420A-CF4D-D24B-8746-7404D3063C78}"/>
                </a:ext>
              </a:extLst>
            </p:cNvPr>
            <p:cNvSpPr txBox="1"/>
            <p:nvPr/>
          </p:nvSpPr>
          <p:spPr>
            <a:xfrm>
              <a:off x="2442798" y="1878664"/>
              <a:ext cx="1417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(DMBT)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AC3FE0-CD96-D744-BE15-58F5706B5764}"/>
                </a:ext>
              </a:extLst>
            </p:cNvPr>
            <p:cNvSpPr txBox="1"/>
            <p:nvPr/>
          </p:nvSpPr>
          <p:spPr>
            <a:xfrm>
              <a:off x="3671670" y="1979994"/>
              <a:ext cx="1303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A3F6EB-2BE7-8346-99C0-AE5871EA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65000" contrast="-69000"/>
            </a:blip>
            <a:srcRect l="3999" t="5222" r="63900" b="62167"/>
            <a:stretch/>
          </p:blipFill>
          <p:spPr>
            <a:xfrm>
              <a:off x="6391279" y="4536766"/>
              <a:ext cx="2080427" cy="16350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5BC3CD-FA76-4C46-BF7E-693D89FFF72E}"/>
                </a:ext>
              </a:extLst>
            </p:cNvPr>
            <p:cNvSpPr txBox="1"/>
            <p:nvPr/>
          </p:nvSpPr>
          <p:spPr>
            <a:xfrm>
              <a:off x="6440375" y="4376155"/>
              <a:ext cx="2087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HRMS of 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936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048000"/>
            <a:ext cx="471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Supramolecular</a:t>
            </a:r>
            <a:r>
              <a:rPr lang="en-US" sz="2800" b="1" dirty="0"/>
              <a:t> chemistry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4493" y="6324600"/>
            <a:ext cx="45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Papri</a:t>
            </a:r>
            <a:r>
              <a:rPr lang="en-US" dirty="0"/>
              <a:t> </a:t>
            </a:r>
            <a:r>
              <a:rPr lang="en-US" dirty="0" err="1"/>
              <a:t>Chakraborty</a:t>
            </a:r>
            <a:r>
              <a:rPr lang="en-US" dirty="0"/>
              <a:t>, et,. al. </a:t>
            </a:r>
            <a:r>
              <a:rPr lang="en-US" i="1" dirty="0"/>
              <a:t>ACS Nano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95317-C83F-BF44-A5A2-AE3547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7297D-4B55-5159-DDEF-6176A750CAE4}"/>
              </a:ext>
            </a:extLst>
          </p:cNvPr>
          <p:cNvSpPr txBox="1"/>
          <p:nvPr/>
        </p:nvSpPr>
        <p:spPr>
          <a:xfrm>
            <a:off x="1047070" y="1600200"/>
            <a:ext cx="382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Expanding chemistry</a:t>
            </a:r>
          </a:p>
        </p:txBody>
      </p:sp>
    </p:spTree>
    <p:extLst>
      <p:ext uri="{BB962C8B-B14F-4D97-AF65-F5344CB8AC3E}">
        <p14:creationId xmlns:p14="http://schemas.microsoft.com/office/powerpoint/2010/main" val="838012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967" b="1668"/>
          <a:stretch/>
        </p:blipFill>
        <p:spPr bwMode="auto">
          <a:xfrm>
            <a:off x="611560" y="189280"/>
            <a:ext cx="7914432" cy="57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223" y="6007306"/>
            <a:ext cx="8712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(a)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Full range ESI MS,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and calculated isotope patterns  and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DFT optimized structure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cluster.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(a)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ESI MS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(n=1-4) complexes,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and calculated isotope patterns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schematic of the possible structure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5EFA50-2EDD-F342-880E-44AC40D0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66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5146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Isomerism 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supramolcular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adducts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6172200"/>
            <a:ext cx="323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Abhijit</a:t>
            </a:r>
            <a:r>
              <a:rPr lang="en-US" dirty="0"/>
              <a:t> Nag, et al. </a:t>
            </a:r>
            <a:r>
              <a:rPr lang="en-US" i="1" dirty="0"/>
              <a:t>JACS</a:t>
            </a:r>
            <a:r>
              <a:rPr lang="en-US" dirty="0"/>
              <a:t>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D6CB2-2C15-9841-9AC0-3D1B1BEB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26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E:\running data\ag29cd\images 2\bcd_ag29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-1" r="23091" b="1972"/>
          <a:stretch/>
        </p:blipFill>
        <p:spPr bwMode="auto">
          <a:xfrm>
            <a:off x="5051275" y="2642196"/>
            <a:ext cx="3483125" cy="29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10376" r="10452" b="6468"/>
          <a:stretch/>
        </p:blipFill>
        <p:spPr bwMode="auto">
          <a:xfrm>
            <a:off x="-166701" y="1139816"/>
            <a:ext cx="6948501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2724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42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819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142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018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IN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BDT</a:t>
            </a:r>
            <a:r>
              <a:rPr lang="en-IN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endParaRPr lang="en-IN" sz="1400" b="1" baseline="-25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87169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IN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cyclodextrin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4248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9965" y="6472525"/>
            <a:ext cx="265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m/z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013021" y="-1432560"/>
          <a:ext cx="5207179" cy="402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021" y="-1432560"/>
                        <a:ext cx="5207179" cy="4023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3400" y="523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44004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28764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05400" y="32004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533400"/>
            <a:ext cx="3124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Calculated </a:t>
            </a:r>
          </a:p>
          <a:p>
            <a:r>
              <a:rPr lang="en-IN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endParaRPr lang="en-IN" sz="17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2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0600" y="757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4330" y="280626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64165" y="2272864"/>
            <a:ext cx="265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m/z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400" y="5467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A076E-A7AB-2140-96DC-2CD50C85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8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228600" y="317936"/>
          <a:ext cx="4985081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895480" imgH="3718440" progId="Origin50.Graph">
                  <p:embed/>
                </p:oleObj>
              </mc:Choice>
              <mc:Fallback>
                <p:oleObj name="Graph" r:id="rId2" imgW="2895480" imgH="3718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28600" y="317936"/>
                        <a:ext cx="4985081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16918" y="304800"/>
          <a:ext cx="4985081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895480" imgH="3718440" progId="Origin50.Graph">
                  <p:embed/>
                </p:oleObj>
              </mc:Choice>
              <mc:Fallback>
                <p:oleObj name="Graph" r:id="rId4" imgW="2895480" imgH="371844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6918" y="304800"/>
                        <a:ext cx="4985081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63246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Drift time (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8104" y="14331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7464" y="14331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AB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rgbClr val="FAB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990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184493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2266" y="182841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613.0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29954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7208" y="329954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6478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8953" y="37308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9661" y="371430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43538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50262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438.0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4864" y="632162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Drift time (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8400" y="101448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1902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903.0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261717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6675" y="35784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249" y="496086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8510" y="497383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4324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2420" y="532825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724.0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341" y="5331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122366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4552" y="3043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0" y="4572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000" y="123284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25704" y="3048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1904" y="4567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52E87-958F-384A-AA69-2D791A31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60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17"/>
          <p:cNvGrpSpPr>
            <a:grpSpLocks noChangeAspect="1"/>
          </p:cNvGrpSpPr>
          <p:nvPr/>
        </p:nvGrpSpPr>
        <p:grpSpPr bwMode="auto">
          <a:xfrm rot="10345644">
            <a:off x="4456195" y="4704443"/>
            <a:ext cx="864268" cy="731520"/>
            <a:chOff x="3674" y="217"/>
            <a:chExt cx="1224" cy="1036"/>
          </a:xfrm>
        </p:grpSpPr>
        <p:sp>
          <p:nvSpPr>
            <p:cNvPr id="3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2" name="Group 17"/>
          <p:cNvGrpSpPr>
            <a:grpSpLocks noChangeAspect="1"/>
          </p:cNvGrpSpPr>
          <p:nvPr/>
        </p:nvGrpSpPr>
        <p:grpSpPr bwMode="auto">
          <a:xfrm rot="2841287">
            <a:off x="5521418" y="4924754"/>
            <a:ext cx="864268" cy="731520"/>
            <a:chOff x="3674" y="217"/>
            <a:chExt cx="1224" cy="1036"/>
          </a:xfrm>
        </p:grpSpPr>
        <p:sp>
          <p:nvSpPr>
            <p:cNvPr id="33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2" name="Group 17"/>
          <p:cNvGrpSpPr>
            <a:grpSpLocks noChangeAspect="1"/>
          </p:cNvGrpSpPr>
          <p:nvPr/>
        </p:nvGrpSpPr>
        <p:grpSpPr bwMode="auto">
          <a:xfrm rot="17548297">
            <a:off x="4115181" y="5702907"/>
            <a:ext cx="864268" cy="731520"/>
            <a:chOff x="3674" y="217"/>
            <a:chExt cx="1224" cy="1036"/>
          </a:xfrm>
        </p:grpSpPr>
        <p:sp>
          <p:nvSpPr>
            <p:cNvPr id="32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2" name="Group 17"/>
          <p:cNvGrpSpPr>
            <a:grpSpLocks noChangeAspect="1"/>
          </p:cNvGrpSpPr>
          <p:nvPr/>
        </p:nvGrpSpPr>
        <p:grpSpPr bwMode="auto">
          <a:xfrm rot="17548297">
            <a:off x="6186229" y="5700635"/>
            <a:ext cx="864268" cy="731520"/>
            <a:chOff x="3674" y="217"/>
            <a:chExt cx="1224" cy="1036"/>
          </a:xfrm>
        </p:grpSpPr>
        <p:sp>
          <p:nvSpPr>
            <p:cNvPr id="31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2" name="Group 17"/>
          <p:cNvGrpSpPr>
            <a:grpSpLocks noChangeAspect="1"/>
          </p:cNvGrpSpPr>
          <p:nvPr/>
        </p:nvGrpSpPr>
        <p:grpSpPr bwMode="auto">
          <a:xfrm rot="13628699">
            <a:off x="4711321" y="5189601"/>
            <a:ext cx="864268" cy="731520"/>
            <a:chOff x="3674" y="217"/>
            <a:chExt cx="1224" cy="1036"/>
          </a:xfrm>
        </p:grpSpPr>
        <p:sp>
          <p:nvSpPr>
            <p:cNvPr id="30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2" name="Group 17"/>
          <p:cNvGrpSpPr>
            <a:grpSpLocks noChangeAspect="1"/>
          </p:cNvGrpSpPr>
          <p:nvPr/>
        </p:nvGrpSpPr>
        <p:grpSpPr bwMode="auto">
          <a:xfrm rot="13560259">
            <a:off x="6747427" y="5214336"/>
            <a:ext cx="864268" cy="731520"/>
            <a:chOff x="3674" y="217"/>
            <a:chExt cx="1224" cy="1036"/>
          </a:xfrm>
        </p:grpSpPr>
        <p:sp>
          <p:nvSpPr>
            <p:cNvPr id="29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9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2" name="Group 17"/>
          <p:cNvGrpSpPr>
            <a:grpSpLocks noChangeAspect="1"/>
          </p:cNvGrpSpPr>
          <p:nvPr/>
        </p:nvGrpSpPr>
        <p:grpSpPr bwMode="auto">
          <a:xfrm rot="6734902">
            <a:off x="6081674" y="4424104"/>
            <a:ext cx="864268" cy="731520"/>
            <a:chOff x="3674" y="217"/>
            <a:chExt cx="1224" cy="1036"/>
          </a:xfrm>
        </p:grpSpPr>
        <p:sp>
          <p:nvSpPr>
            <p:cNvPr id="28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2" name="Group 17"/>
          <p:cNvGrpSpPr>
            <a:grpSpLocks noChangeAspect="1"/>
          </p:cNvGrpSpPr>
          <p:nvPr/>
        </p:nvGrpSpPr>
        <p:grpSpPr bwMode="auto">
          <a:xfrm rot="6734902">
            <a:off x="4024274" y="4367240"/>
            <a:ext cx="864268" cy="731520"/>
            <a:chOff x="3674" y="217"/>
            <a:chExt cx="1224" cy="1036"/>
          </a:xfrm>
        </p:grpSpPr>
        <p:sp>
          <p:nvSpPr>
            <p:cNvPr id="27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7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2" name="Group 17"/>
          <p:cNvGrpSpPr>
            <a:grpSpLocks noChangeAspect="1"/>
          </p:cNvGrpSpPr>
          <p:nvPr/>
        </p:nvGrpSpPr>
        <p:grpSpPr bwMode="auto">
          <a:xfrm rot="17914974">
            <a:off x="1998560" y="5819723"/>
            <a:ext cx="864268" cy="731520"/>
            <a:chOff x="3674" y="217"/>
            <a:chExt cx="1224" cy="1036"/>
          </a:xfrm>
        </p:grpSpPr>
        <p:sp>
          <p:nvSpPr>
            <p:cNvPr id="26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2" name="Group 17"/>
          <p:cNvGrpSpPr>
            <a:grpSpLocks noChangeAspect="1"/>
          </p:cNvGrpSpPr>
          <p:nvPr/>
        </p:nvGrpSpPr>
        <p:grpSpPr bwMode="auto">
          <a:xfrm rot="13924377">
            <a:off x="2626081" y="5311158"/>
            <a:ext cx="864268" cy="731520"/>
            <a:chOff x="3674" y="217"/>
            <a:chExt cx="1224" cy="1036"/>
          </a:xfrm>
        </p:grpSpPr>
        <p:sp>
          <p:nvSpPr>
            <p:cNvPr id="25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2" name="Group 17"/>
          <p:cNvGrpSpPr>
            <a:grpSpLocks noChangeAspect="1"/>
          </p:cNvGrpSpPr>
          <p:nvPr/>
        </p:nvGrpSpPr>
        <p:grpSpPr bwMode="auto">
          <a:xfrm rot="6734902">
            <a:off x="1915095" y="4440329"/>
            <a:ext cx="864268" cy="731520"/>
            <a:chOff x="3674" y="217"/>
            <a:chExt cx="1224" cy="1036"/>
          </a:xfrm>
        </p:grpSpPr>
        <p:sp>
          <p:nvSpPr>
            <p:cNvPr id="2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2" name="Group 17"/>
          <p:cNvGrpSpPr>
            <a:grpSpLocks noChangeAspect="1"/>
          </p:cNvGrpSpPr>
          <p:nvPr/>
        </p:nvGrpSpPr>
        <p:grpSpPr bwMode="auto">
          <a:xfrm rot="13417254">
            <a:off x="6775103" y="3092616"/>
            <a:ext cx="864268" cy="731520"/>
            <a:chOff x="3674" y="217"/>
            <a:chExt cx="1224" cy="1036"/>
          </a:xfrm>
        </p:grpSpPr>
        <p:sp>
          <p:nvSpPr>
            <p:cNvPr id="23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2" name="Group 17"/>
          <p:cNvGrpSpPr>
            <a:grpSpLocks noChangeAspect="1"/>
          </p:cNvGrpSpPr>
          <p:nvPr/>
        </p:nvGrpSpPr>
        <p:grpSpPr bwMode="auto">
          <a:xfrm rot="9796964">
            <a:off x="6491839" y="2565839"/>
            <a:ext cx="864268" cy="731520"/>
            <a:chOff x="3674" y="217"/>
            <a:chExt cx="1224" cy="1036"/>
          </a:xfrm>
        </p:grpSpPr>
        <p:sp>
          <p:nvSpPr>
            <p:cNvPr id="22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2" name="Group 17"/>
          <p:cNvGrpSpPr>
            <a:grpSpLocks noChangeAspect="1"/>
          </p:cNvGrpSpPr>
          <p:nvPr/>
        </p:nvGrpSpPr>
        <p:grpSpPr bwMode="auto">
          <a:xfrm rot="6734902">
            <a:off x="6006580" y="2208400"/>
            <a:ext cx="864268" cy="731520"/>
            <a:chOff x="3674" y="217"/>
            <a:chExt cx="1224" cy="1036"/>
          </a:xfrm>
        </p:grpSpPr>
        <p:sp>
          <p:nvSpPr>
            <p:cNvPr id="21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2" name="Group 17"/>
          <p:cNvGrpSpPr>
            <a:grpSpLocks noChangeAspect="1"/>
          </p:cNvGrpSpPr>
          <p:nvPr/>
        </p:nvGrpSpPr>
        <p:grpSpPr bwMode="auto">
          <a:xfrm rot="17504782">
            <a:off x="3958345" y="3468042"/>
            <a:ext cx="864268" cy="731520"/>
            <a:chOff x="3674" y="217"/>
            <a:chExt cx="1224" cy="1036"/>
          </a:xfrm>
        </p:grpSpPr>
        <p:sp>
          <p:nvSpPr>
            <p:cNvPr id="20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2" name="Group 17"/>
          <p:cNvGrpSpPr>
            <a:grpSpLocks noChangeAspect="1"/>
          </p:cNvGrpSpPr>
          <p:nvPr/>
        </p:nvGrpSpPr>
        <p:grpSpPr bwMode="auto">
          <a:xfrm rot="6734902">
            <a:off x="3853283" y="2097024"/>
            <a:ext cx="864268" cy="731520"/>
            <a:chOff x="3674" y="217"/>
            <a:chExt cx="1224" cy="1036"/>
          </a:xfrm>
        </p:grpSpPr>
        <p:sp>
          <p:nvSpPr>
            <p:cNvPr id="18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2" name="Group 17"/>
          <p:cNvGrpSpPr>
            <a:grpSpLocks noChangeAspect="1"/>
          </p:cNvGrpSpPr>
          <p:nvPr/>
        </p:nvGrpSpPr>
        <p:grpSpPr bwMode="auto">
          <a:xfrm rot="6734902">
            <a:off x="6554635" y="352384"/>
            <a:ext cx="864268" cy="731520"/>
            <a:chOff x="3674" y="217"/>
            <a:chExt cx="1224" cy="1036"/>
          </a:xfrm>
        </p:grpSpPr>
        <p:sp>
          <p:nvSpPr>
            <p:cNvPr id="17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" name="Group 17"/>
          <p:cNvGrpSpPr>
            <a:grpSpLocks noChangeAspect="1"/>
          </p:cNvGrpSpPr>
          <p:nvPr/>
        </p:nvGrpSpPr>
        <p:grpSpPr bwMode="auto">
          <a:xfrm rot="13395246">
            <a:off x="2656223" y="3226848"/>
            <a:ext cx="864268" cy="731520"/>
            <a:chOff x="3674" y="217"/>
            <a:chExt cx="1224" cy="1036"/>
          </a:xfrm>
        </p:grpSpPr>
        <p:sp>
          <p:nvSpPr>
            <p:cNvPr id="15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Group 17"/>
          <p:cNvGrpSpPr>
            <a:grpSpLocks noChangeAspect="1"/>
          </p:cNvGrpSpPr>
          <p:nvPr/>
        </p:nvGrpSpPr>
        <p:grpSpPr bwMode="auto">
          <a:xfrm rot="6734902">
            <a:off x="1938163" y="2375246"/>
            <a:ext cx="864268" cy="731520"/>
            <a:chOff x="3674" y="217"/>
            <a:chExt cx="1224" cy="1036"/>
          </a:xfrm>
        </p:grpSpPr>
        <p:sp>
          <p:nvSpPr>
            <p:cNvPr id="1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17" y="2728791"/>
            <a:ext cx="1361826" cy="141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31" y="2455954"/>
            <a:ext cx="1338575" cy="13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84" y="4734757"/>
            <a:ext cx="1282409" cy="13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53" y="4784114"/>
            <a:ext cx="1235344" cy="12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running data\ag29cd\FIGURE IMAGES\ag29.tif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22758"/>
          <a:stretch/>
        </p:blipFill>
        <p:spPr bwMode="auto">
          <a:xfrm>
            <a:off x="815164" y="453602"/>
            <a:ext cx="1715269" cy="17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8258" r="31894" b="33665"/>
          <a:stretch/>
        </p:blipFill>
        <p:spPr bwMode="auto">
          <a:xfrm>
            <a:off x="2544081" y="1079119"/>
            <a:ext cx="340923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98" y="705640"/>
            <a:ext cx="1314202" cy="13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running data\ag29cd\FIGURE IMAGES\cdb.t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6" t="9191" r="38472" b="10326"/>
          <a:stretch/>
        </p:blipFill>
        <p:spPr bwMode="auto">
          <a:xfrm>
            <a:off x="5569184" y="469831"/>
            <a:ext cx="650715" cy="13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8258" r="31894" b="33665"/>
          <a:stretch/>
        </p:blipFill>
        <p:spPr bwMode="auto">
          <a:xfrm>
            <a:off x="5257800" y="1024478"/>
            <a:ext cx="317524" cy="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30233" y="376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43805" y="41523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88033" y="40424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79755" y="-7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9755" y="2281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59596" y="242208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68306" y="257694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34766" y="256309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pic>
        <p:nvPicPr>
          <p:cNvPr id="44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36" y="2561300"/>
            <a:ext cx="1430295" cy="14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59" y="4807595"/>
            <a:ext cx="1335954" cy="139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5325906" y="2362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69246" y="25329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76600" y="4419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04941" y="466433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71401" y="465047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05745" y="474204"/>
            <a:ext cx="1390493" cy="1583196"/>
            <a:chOff x="2859494" y="283944"/>
            <a:chExt cx="1671340" cy="1742162"/>
          </a:xfrm>
        </p:grpSpPr>
        <p:pic>
          <p:nvPicPr>
            <p:cNvPr id="25" name="Picture 2" descr="Image result for octahedron geometry related to nature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494" y="283944"/>
              <a:ext cx="1671340" cy="1742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30069" y="37802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132739" y="114002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28283" y="1237008"/>
              <a:ext cx="8430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3/5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923310" y="85600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21009" y="703608"/>
              <a:ext cx="520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5/3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543919" y="1638788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298686" y="281940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739190" y="341137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207775" y="255932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14700" y="356377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89865" y="268360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867850" y="329636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08520" y="296385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265526" y="490451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715801" y="548263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65526" y="587056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63026" y="480029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10460" y="536833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666760" y="5091752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383806" y="576696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903856" y="78971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427356" y="4836873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874790" y="5411843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988095" y="5197098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431445" y="576889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3000" y="4128655"/>
            <a:ext cx="238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177537" y="4142505"/>
            <a:ext cx="238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738394" y="4142601"/>
            <a:ext cx="271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699794" y="6504801"/>
            <a:ext cx="271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778026" y="6491153"/>
            <a:ext cx="323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824790" y="6477505"/>
            <a:ext cx="323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4906" y="3653135"/>
            <a:ext cx="140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</a:p>
          <a:p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T</a:t>
            </a:r>
          </a:p>
        </p:txBody>
      </p:sp>
      <p:grpSp>
        <p:nvGrpSpPr>
          <p:cNvPr id="162" name="Group 17"/>
          <p:cNvGrpSpPr>
            <a:grpSpLocks noChangeAspect="1"/>
          </p:cNvGrpSpPr>
          <p:nvPr/>
        </p:nvGrpSpPr>
        <p:grpSpPr bwMode="auto">
          <a:xfrm rot="6734902">
            <a:off x="4318580" y="871117"/>
            <a:ext cx="972302" cy="822960"/>
            <a:chOff x="3674" y="217"/>
            <a:chExt cx="1224" cy="1036"/>
          </a:xfrm>
        </p:grpSpPr>
        <p:sp>
          <p:nvSpPr>
            <p:cNvPr id="16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2" name="TextBox 351"/>
          <p:cNvSpPr txBox="1"/>
          <p:nvPr/>
        </p:nvSpPr>
        <p:spPr>
          <a:xfrm>
            <a:off x="1752600" y="4648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EC903-2E16-0947-9B88-0EAD8CFF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0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667000"/>
            <a:ext cx="6547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Assemblies and superstructures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B0AFA-2442-ED48-A943-523D9DEF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25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E9113D4-15ED-4258-B49C-B10700BB596E}"/>
              </a:ext>
            </a:extLst>
          </p:cNvPr>
          <p:cNvSpPr txBox="1"/>
          <p:nvPr/>
        </p:nvSpPr>
        <p:spPr>
          <a:xfrm>
            <a:off x="323273" y="270814"/>
            <a:ext cx="8497454" cy="461665"/>
          </a:xfrm>
          <a:prstGeom prst="rect">
            <a:avLst/>
          </a:prstGeom>
          <a:solidFill>
            <a:srgbClr val="68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Nanoclusters in colloidal assemblies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502B0CC-95F7-4A77-AADC-ED163532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83" y="1019542"/>
            <a:ext cx="4258387" cy="50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DA1611C6-2602-42E8-9967-BBDA4FC72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80"/>
          <a:stretch/>
        </p:blipFill>
        <p:spPr bwMode="auto">
          <a:xfrm>
            <a:off x="429208" y="1019542"/>
            <a:ext cx="3188108" cy="19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6EE847A4-0E09-451E-8595-9878E649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4" b="52169"/>
          <a:stretch/>
        </p:blipFill>
        <p:spPr bwMode="auto">
          <a:xfrm>
            <a:off x="502687" y="3098186"/>
            <a:ext cx="3041151" cy="1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">
            <a:extLst>
              <a:ext uri="{FF2B5EF4-FFF2-40B4-BE49-F238E27FC236}">
                <a16:creationId xmlns:a16="http://schemas.microsoft.com/office/drawing/2014/main" id="{BB86E6EA-EAA7-4B31-87ED-439B4AB3D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b="52169"/>
          <a:stretch/>
        </p:blipFill>
        <p:spPr bwMode="auto">
          <a:xfrm>
            <a:off x="429208" y="4797087"/>
            <a:ext cx="3295163" cy="1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7DB877-38DB-426C-9D28-71B012DC0C16}"/>
              </a:ext>
            </a:extLst>
          </p:cNvPr>
          <p:cNvSpPr txBox="1"/>
          <p:nvPr/>
        </p:nvSpPr>
        <p:spPr>
          <a:xfrm>
            <a:off x="786268" y="6521794"/>
            <a:ext cx="5502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0" u="none" strike="noStrike" baseline="0" dirty="0">
                <a:solidFill>
                  <a:srgbClr val="000000"/>
                </a:solidFill>
              </a:rPr>
              <a:t>Nonappa et al., </a:t>
            </a:r>
            <a:r>
              <a:rPr lang="fi-FI" sz="1200" b="0" i="1" u="none" strike="noStrike" baseline="0" dirty="0">
                <a:solidFill>
                  <a:srgbClr val="000000"/>
                </a:solidFill>
              </a:rPr>
              <a:t>Angew. Chem. Int. Ed. </a:t>
            </a:r>
            <a:r>
              <a:rPr lang="fi-FI" sz="1200" b="1" i="0" u="none" strike="noStrike" baseline="0" dirty="0">
                <a:solidFill>
                  <a:srgbClr val="000000"/>
                </a:solidFill>
              </a:rPr>
              <a:t>2016</a:t>
            </a:r>
            <a:r>
              <a:rPr lang="fi-FI" sz="12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fi-FI" sz="1200" b="0" i="1" u="none" strike="noStrike" baseline="0" dirty="0">
                <a:solidFill>
                  <a:srgbClr val="000000"/>
                </a:solidFill>
              </a:rPr>
              <a:t>55</a:t>
            </a:r>
            <a:r>
              <a:rPr lang="fi-FI" sz="1200" b="0" i="0" u="none" strike="noStrike" baseline="0" dirty="0">
                <a:solidFill>
                  <a:srgbClr val="000000"/>
                </a:solidFill>
              </a:rPr>
              <a:t>, 16035–16038.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AD4AF3-3A2B-4245-98EA-A9AA61970FB0}"/>
              </a:ext>
            </a:extLst>
          </p:cNvPr>
          <p:cNvSpPr txBox="1"/>
          <p:nvPr/>
        </p:nvSpPr>
        <p:spPr>
          <a:xfrm>
            <a:off x="5419631" y="6183240"/>
            <a:ext cx="4577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u="none" strike="noStrike" baseline="0" dirty="0" err="1"/>
              <a:t>Som</a:t>
            </a:r>
            <a:r>
              <a:rPr lang="en-IN" sz="1200" b="0" u="none" strike="noStrike" baseline="0" dirty="0"/>
              <a:t>, A. et al</a:t>
            </a:r>
            <a:r>
              <a:rPr lang="en-IN" sz="1200" b="0" i="1" u="none" strike="noStrike" baseline="0" dirty="0"/>
              <a:t>.,</a:t>
            </a:r>
            <a:r>
              <a:rPr lang="en-IN" sz="1200" i="1" dirty="0"/>
              <a:t> </a:t>
            </a:r>
            <a:r>
              <a:rPr lang="en-IN" sz="1200" b="0" i="1" u="none" strike="noStrike" baseline="0" dirty="0"/>
              <a:t>Adv. Mater. </a:t>
            </a:r>
            <a:r>
              <a:rPr lang="en-IN" sz="1200" b="1" i="0" u="none" strike="noStrike" baseline="0" dirty="0"/>
              <a:t>2016</a:t>
            </a:r>
            <a:r>
              <a:rPr lang="en-IN" sz="1200" b="0" i="0" u="none" strike="noStrike" baseline="0" dirty="0"/>
              <a:t>, </a:t>
            </a:r>
            <a:r>
              <a:rPr lang="en-IN" sz="1200" b="0" i="1" u="none" strike="noStrike" baseline="0" dirty="0"/>
              <a:t>28</a:t>
            </a:r>
            <a:r>
              <a:rPr lang="en-IN" sz="1200" b="0" i="0" u="none" strike="noStrike" baseline="0" dirty="0"/>
              <a:t>, 2827–2833</a:t>
            </a:r>
            <a:endParaRPr lang="en-IN" sz="12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050C249-9EA8-4BC2-B9A1-4E256459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494901"/>
            <a:ext cx="1466850" cy="365125"/>
          </a:xfrm>
        </p:spPr>
        <p:txBody>
          <a:bodyPr/>
          <a:lstStyle/>
          <a:p>
            <a:fld id="{F752E289-59EC-4834-ADA5-2B8557D6E6D2}" type="slidenum">
              <a:rPr lang="en-IN" sz="1600" b="1" smtClean="0">
                <a:solidFill>
                  <a:schemeClr val="tx1"/>
                </a:solidFill>
              </a:rPr>
              <a:t>57</a:t>
            </a:fld>
            <a:endParaRPr lang="en-I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43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722378-DE4A-4725-83CC-A4FB494FF27B}"/>
              </a:ext>
            </a:extLst>
          </p:cNvPr>
          <p:cNvSpPr txBox="1">
            <a:spLocks/>
          </p:cNvSpPr>
          <p:nvPr/>
        </p:nvSpPr>
        <p:spPr>
          <a:xfrm>
            <a:off x="21248" y="189111"/>
            <a:ext cx="9138071" cy="828984"/>
          </a:xfrm>
          <a:prstGeom prst="rect">
            <a:avLst/>
          </a:prstGeom>
          <a:solidFill>
            <a:srgbClr val="68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Atomically precise nanocluster assemblies encapsulating plasmonic gold nanorods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5510B-40F0-4ADD-AD72-E2D94B9F704F}"/>
              </a:ext>
            </a:extLst>
          </p:cNvPr>
          <p:cNvSpPr txBox="1"/>
          <p:nvPr/>
        </p:nvSpPr>
        <p:spPr>
          <a:xfrm>
            <a:off x="1307970" y="6171687"/>
            <a:ext cx="7074030" cy="369332"/>
          </a:xfrm>
          <a:prstGeom prst="rect">
            <a:avLst/>
          </a:prstGeom>
          <a:solidFill>
            <a:srgbClr val="74350A"/>
          </a:solidFill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Chakraborty, A. et al., </a:t>
            </a:r>
            <a:r>
              <a:rPr lang="en-IN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I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Chem. Int. Ed.</a:t>
            </a:r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 </a:t>
            </a:r>
            <a:r>
              <a:rPr lang="en-I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6522–6526. </a:t>
            </a:r>
            <a:endParaRPr lang="en-I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2768E-A6FD-44E8-A0C2-A4A529F9A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1449700"/>
            <a:ext cx="7870737" cy="425642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FE6578C-921E-412D-8C87-1900DD2A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494901"/>
            <a:ext cx="1466850" cy="365125"/>
          </a:xfrm>
        </p:spPr>
        <p:txBody>
          <a:bodyPr/>
          <a:lstStyle/>
          <a:p>
            <a:fld id="{F752E289-59EC-4834-ADA5-2B8557D6E6D2}" type="slidenum">
              <a:rPr lang="en-IN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fld>
            <a:endParaRPr lang="en-I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39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2700"/>
            <a:ext cx="7993372" cy="4356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5222" y="9906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9600"/>
            <a:ext cx="142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1D10F-54AD-054F-80AF-99C6C4B5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6A96B-0F8F-46E7-B670-D6EA59E50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290" y="-526719"/>
            <a:ext cx="9846290" cy="7384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EB461-8BBA-0448-B154-397BBC97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F56D5-3807-F545-A2D7-1BEEF6C08C3A}"/>
              </a:ext>
            </a:extLst>
          </p:cNvPr>
          <p:cNvSpPr txBox="1"/>
          <p:nvPr/>
        </p:nvSpPr>
        <p:spPr>
          <a:xfrm>
            <a:off x="838200" y="914400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They make high quality crystals</a:t>
            </a:r>
          </a:p>
        </p:txBody>
      </p:sp>
    </p:spTree>
    <p:extLst>
      <p:ext uri="{BB962C8B-B14F-4D97-AF65-F5344CB8AC3E}">
        <p14:creationId xmlns:p14="http://schemas.microsoft.com/office/powerpoint/2010/main" val="1139252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17546"/>
            <a:ext cx="9144000" cy="34045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-4" y="419579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6165" y="6524474"/>
            <a:ext cx="3722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Jana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Inorganic Chemistry (2022)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494" y="428650"/>
            <a:ext cx="9172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Carborane</a:t>
            </a:r>
            <a:r>
              <a:rPr lang="en-US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-thiol protected propeller-shaped </a:t>
            </a:r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photoresponsive</a:t>
            </a:r>
            <a:r>
              <a:rPr lang="en-US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silver </a:t>
            </a:r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nanomolecule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997"/>
          <a:stretch/>
        </p:blipFill>
        <p:spPr>
          <a:xfrm>
            <a:off x="1600482" y="900572"/>
            <a:ext cx="5943037" cy="5611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001A9A-A3B6-80A5-DFF5-F2E103A08845}"/>
              </a:ext>
            </a:extLst>
          </p:cNvPr>
          <p:cNvSpPr txBox="1"/>
          <p:nvPr/>
        </p:nvSpPr>
        <p:spPr>
          <a:xfrm>
            <a:off x="6940834" y="6029747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Tomas Base</a:t>
            </a:r>
          </a:p>
        </p:txBody>
      </p:sp>
    </p:spTree>
    <p:extLst>
      <p:ext uri="{BB962C8B-B14F-4D97-AF65-F5344CB8AC3E}">
        <p14:creationId xmlns:p14="http://schemas.microsoft.com/office/powerpoint/2010/main" val="273847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560" y="-2822"/>
            <a:ext cx="309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 of Ag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669"/>
            <a:ext cx="9144000" cy="49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2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0" y="453148"/>
            <a:ext cx="8731482" cy="6424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3038"/>
            <a:ext cx="318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Structural details of Ag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33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1453243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Molecules and their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AC9D1-D734-1D47-9C29-3AD4E8303BA5}"/>
              </a:ext>
            </a:extLst>
          </p:cNvPr>
          <p:cNvSpPr txBox="1"/>
          <p:nvPr/>
        </p:nvSpPr>
        <p:spPr>
          <a:xfrm>
            <a:off x="5181600" y="1453243"/>
            <a:ext cx="3749744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Molecular formula</a:t>
            </a:r>
          </a:p>
          <a:p>
            <a:r>
              <a:rPr lang="en-US" dirty="0">
                <a:solidFill>
                  <a:srgbClr val="C00000"/>
                </a:solidFill>
              </a:rPr>
              <a:t>Molecular weight</a:t>
            </a:r>
          </a:p>
          <a:p>
            <a:r>
              <a:rPr lang="en-US" dirty="0">
                <a:solidFill>
                  <a:srgbClr val="C00000"/>
                </a:solidFill>
              </a:rPr>
              <a:t>Molecular structure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absorption and emission</a:t>
            </a:r>
          </a:p>
          <a:p>
            <a:r>
              <a:rPr lang="en-US" dirty="0">
                <a:solidFill>
                  <a:srgbClr val="C00000"/>
                </a:solidFill>
              </a:rPr>
              <a:t>Molecular reactions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assembly</a:t>
            </a:r>
          </a:p>
          <a:p>
            <a:r>
              <a:rPr lang="en-US" dirty="0">
                <a:solidFill>
                  <a:srgbClr val="C00000"/>
                </a:solidFill>
              </a:rPr>
              <a:t>Molecular co-crystals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------</a:t>
            </a:r>
          </a:p>
          <a:p>
            <a:r>
              <a:rPr lang="en-US" dirty="0">
                <a:solidFill>
                  <a:srgbClr val="C00000"/>
                </a:solidFill>
              </a:rPr>
              <a:t>Phases - phase transitions</a:t>
            </a:r>
          </a:p>
          <a:p>
            <a:r>
              <a:rPr lang="en-US" dirty="0">
                <a:solidFill>
                  <a:srgbClr val="C00000"/>
                </a:solidFill>
              </a:rPr>
              <a:t>Physical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	Electrical, magnetic</a:t>
            </a:r>
          </a:p>
          <a:p>
            <a:r>
              <a:rPr lang="en-US" dirty="0">
                <a:solidFill>
                  <a:srgbClr val="C00000"/>
                </a:solidFill>
              </a:rPr>
              <a:t>Mechanical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Electrochemical properties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17216703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97039158-6B5A-4D35-B4E1-03F87685B092}"/>
              </a:ext>
            </a:extLst>
          </p:cNvPr>
          <p:cNvSpPr txBox="1"/>
          <p:nvPr/>
        </p:nvSpPr>
        <p:spPr>
          <a:xfrm>
            <a:off x="2066465" y="2855690"/>
            <a:ext cx="2107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cs typeface="Arial" pitchFamily="34" charset="0"/>
              </a:rPr>
              <a:t>Nonappa</a:t>
            </a:r>
            <a:endParaRPr lang="en-IN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FB69C6-F83D-4FA9-9671-C04FE308C103}"/>
              </a:ext>
            </a:extLst>
          </p:cNvPr>
          <p:cNvSpPr txBox="1"/>
          <p:nvPr/>
        </p:nvSpPr>
        <p:spPr>
          <a:xfrm>
            <a:off x="232199" y="2901175"/>
            <a:ext cx="2107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cs typeface="Arial" pitchFamily="34" charset="0"/>
              </a:rPr>
              <a:t>Robin Ras</a:t>
            </a:r>
            <a:endParaRPr lang="en-IN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E739B8-A6FA-43CE-B802-2775D4BE8C99}"/>
              </a:ext>
            </a:extLst>
          </p:cNvPr>
          <p:cNvSpPr txBox="1"/>
          <p:nvPr/>
        </p:nvSpPr>
        <p:spPr>
          <a:xfrm>
            <a:off x="3853903" y="2901175"/>
            <a:ext cx="2513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cs typeface="Arial" pitchFamily="34" charset="0"/>
              </a:rPr>
              <a:t>Mauri </a:t>
            </a:r>
            <a:r>
              <a:rPr lang="en-US" sz="1400" dirty="0" err="1">
                <a:cs typeface="Arial" pitchFamily="34" charset="0"/>
              </a:rPr>
              <a:t>Kostiainen</a:t>
            </a:r>
            <a:endParaRPr lang="en-IN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3043CB-E2C3-436F-8CC1-6CD4D12F43FB}"/>
              </a:ext>
            </a:extLst>
          </p:cNvPr>
          <p:cNvGrpSpPr/>
          <p:nvPr/>
        </p:nvGrpSpPr>
        <p:grpSpPr>
          <a:xfrm>
            <a:off x="341314" y="1337998"/>
            <a:ext cx="5233772" cy="1563177"/>
            <a:chOff x="211350" y="4734748"/>
            <a:chExt cx="5679251" cy="1690640"/>
          </a:xfrm>
        </p:grpSpPr>
        <p:pic>
          <p:nvPicPr>
            <p:cNvPr id="1040" name="Picture 16" descr="Nonappa (@nonappa) | Twitter">
              <a:extLst>
                <a:ext uri="{FF2B5EF4-FFF2-40B4-BE49-F238E27FC236}">
                  <a16:creationId xmlns:a16="http://schemas.microsoft.com/office/drawing/2014/main" id="{1A3A5B36-1E37-4941-85F9-5A7AC2577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012" y="4749426"/>
              <a:ext cx="1606826" cy="160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Robin Ras, Professori (Associate professor), at Aalto University">
              <a:extLst>
                <a:ext uri="{FF2B5EF4-FFF2-40B4-BE49-F238E27FC236}">
                  <a16:creationId xmlns:a16="http://schemas.microsoft.com/office/drawing/2014/main" id="{14B7CAD7-E865-44F5-AE8F-64F046EEAF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r="19786"/>
            <a:stretch/>
          </p:blipFill>
          <p:spPr bwMode="auto">
            <a:xfrm>
              <a:off x="211350" y="4734748"/>
              <a:ext cx="1711974" cy="165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Mauri Kostiainen, Professor, at Aalto University">
              <a:extLst>
                <a:ext uri="{FF2B5EF4-FFF2-40B4-BE49-F238E27FC236}">
                  <a16:creationId xmlns:a16="http://schemas.microsoft.com/office/drawing/2014/main" id="{9F0086C5-7AFE-4558-834E-4C0901A63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8" b="14254"/>
            <a:stretch/>
          </p:blipFill>
          <p:spPr bwMode="auto">
            <a:xfrm>
              <a:off x="4147526" y="4862212"/>
              <a:ext cx="1743075" cy="156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49EEB54-9841-4899-A4A6-A38508DFA75E}"/>
              </a:ext>
            </a:extLst>
          </p:cNvPr>
          <p:cNvSpPr txBox="1"/>
          <p:nvPr/>
        </p:nvSpPr>
        <p:spPr>
          <a:xfrm>
            <a:off x="326749" y="699887"/>
            <a:ext cx="212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cs typeface="Arial" pitchFamily="34" charset="0"/>
              </a:rPr>
              <a:t>Collaborators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333EC66E-26A4-5A78-BD79-75D2A8A4C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4" y="5616501"/>
            <a:ext cx="3041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Manfred </a:t>
            </a:r>
            <a:r>
              <a:rPr lang="en-US" altLang="en-US" dirty="0" err="1">
                <a:cs typeface="Arial" panose="020B0604020202020204" pitchFamily="34" charset="0"/>
              </a:rPr>
              <a:t>Kappes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95A3E4-7EA2-9E34-5D7E-C304879F40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0" y="3648703"/>
            <a:ext cx="1446291" cy="1907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8" descr="http://www.gtresearchnews.gatech.edu/wp-content/uploads/2010/01/landman3434.jpg?phpMyAdmin=387c4b701e2at54367afa">
            <a:extLst>
              <a:ext uri="{FF2B5EF4-FFF2-40B4-BE49-F238E27FC236}">
                <a16:creationId xmlns:a16="http://schemas.microsoft.com/office/drawing/2014/main" id="{58EF365F-B991-7B90-F24C-7E2F7EEA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6" y="3933420"/>
            <a:ext cx="1537600" cy="100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3154B5C-6760-325A-4C73-7D77FE85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24" y="3806198"/>
            <a:ext cx="1550939" cy="12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5DA33-57FD-C6EC-7681-199D9A0134B6}"/>
              </a:ext>
            </a:extLst>
          </p:cNvPr>
          <p:cNvSpPr txBox="1"/>
          <p:nvPr/>
        </p:nvSpPr>
        <p:spPr>
          <a:xfrm>
            <a:off x="2233838" y="521289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Olli </a:t>
            </a:r>
            <a:r>
              <a:rPr lang="en-US" dirty="0" err="1"/>
              <a:t>Ikkala</a:t>
            </a:r>
            <a:endParaRPr lang="en-US" dirty="0"/>
          </a:p>
        </p:txBody>
      </p:sp>
      <p:pic>
        <p:nvPicPr>
          <p:cNvPr id="5124" name="Picture 4" descr="Hannu Häkkinen">
            <a:extLst>
              <a:ext uri="{FF2B5EF4-FFF2-40B4-BE49-F238E27FC236}">
                <a16:creationId xmlns:a16="http://schemas.microsoft.com/office/drawing/2014/main" id="{FC0C2BC0-783B-6E0E-7806-3854A805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51" y="3782723"/>
            <a:ext cx="1429283" cy="11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uichi Negishi">
            <a:extLst>
              <a:ext uri="{FF2B5EF4-FFF2-40B4-BE49-F238E27FC236}">
                <a16:creationId xmlns:a16="http://schemas.microsoft.com/office/drawing/2014/main" id="{19251E75-8383-7673-5359-BCAAF070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2" y="2612195"/>
            <a:ext cx="1429283" cy="11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eisaku Kimura">
            <a:extLst>
              <a:ext uri="{FF2B5EF4-FFF2-40B4-BE49-F238E27FC236}">
                <a16:creationId xmlns:a16="http://schemas.microsoft.com/office/drawing/2014/main" id="{CF8FF0BB-6B06-CF81-EA76-A4816925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20" y="1510771"/>
            <a:ext cx="1356347" cy="10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. L. Whetten">
            <a:extLst>
              <a:ext uri="{FF2B5EF4-FFF2-40B4-BE49-F238E27FC236}">
                <a16:creationId xmlns:a16="http://schemas.microsoft.com/office/drawing/2014/main" id="{D537EFDA-1591-E6CD-1E7C-3D9C76AD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44" y="5040542"/>
            <a:ext cx="1429283" cy="11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omas Base">
            <a:extLst>
              <a:ext uri="{FF2B5EF4-FFF2-40B4-BE49-F238E27FC236}">
                <a16:creationId xmlns:a16="http://schemas.microsoft.com/office/drawing/2014/main" id="{F9F46978-4888-384D-121A-EECCE7F0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50" y="5034905"/>
            <a:ext cx="1436242" cy="11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Tatsuya Tsukuda">
            <a:extLst>
              <a:ext uri="{FF2B5EF4-FFF2-40B4-BE49-F238E27FC236}">
                <a16:creationId xmlns:a16="http://schemas.microsoft.com/office/drawing/2014/main" id="{78A4E92A-D800-0CCA-1383-43394C3E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2" y="416903"/>
            <a:ext cx="1350645" cy="10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A88B54-404D-41C4-93CD-985E49CB77F0}"/>
              </a:ext>
            </a:extLst>
          </p:cNvPr>
          <p:cNvSpPr txBox="1"/>
          <p:nvPr/>
        </p:nvSpPr>
        <p:spPr>
          <a:xfrm>
            <a:off x="4963027" y="6210264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Tatsuya </a:t>
            </a:r>
            <a:r>
              <a:rPr lang="en-US" sz="1200" dirty="0" err="1"/>
              <a:t>Tsukuda</a:t>
            </a:r>
            <a:r>
              <a:rPr lang="en-US" sz="1200" dirty="0"/>
              <a:t>, </a:t>
            </a:r>
            <a:r>
              <a:rPr lang="en-US" sz="1200" dirty="0" err="1"/>
              <a:t>Keisaku</a:t>
            </a:r>
            <a:r>
              <a:rPr lang="en-US" sz="1200" dirty="0"/>
              <a:t> Kimura, Yuichi </a:t>
            </a:r>
            <a:r>
              <a:rPr lang="en-US" sz="1200" dirty="0" err="1"/>
              <a:t>Negishi</a:t>
            </a:r>
            <a:r>
              <a:rPr lang="en-US" sz="1200" dirty="0"/>
              <a:t>, Uzi Landman, </a:t>
            </a:r>
            <a:r>
              <a:rPr lang="en-US" sz="1200" dirty="0" err="1"/>
              <a:t>Hannu</a:t>
            </a:r>
            <a:r>
              <a:rPr lang="en-US" sz="1200" dirty="0"/>
              <a:t> </a:t>
            </a:r>
            <a:r>
              <a:rPr lang="en-US" sz="1200" dirty="0" err="1"/>
              <a:t>Hakkinen</a:t>
            </a:r>
            <a:r>
              <a:rPr lang="en-US" sz="1200" dirty="0"/>
              <a:t>, Rob Whetten, Tomas Base</a:t>
            </a:r>
          </a:p>
        </p:txBody>
      </p:sp>
      <p:pic>
        <p:nvPicPr>
          <p:cNvPr id="1026" name="Picture 2" descr="Horst Hahn">
            <a:extLst>
              <a:ext uri="{FF2B5EF4-FFF2-40B4-BE49-F238E27FC236}">
                <a16:creationId xmlns:a16="http://schemas.microsoft.com/office/drawing/2014/main" id="{0F524DAA-AD1F-4639-47A4-9E47FE15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47" y="3778820"/>
            <a:ext cx="1550941" cy="12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80F817-F243-A18B-69D2-5125B9B94D36}"/>
              </a:ext>
            </a:extLst>
          </p:cNvPr>
          <p:cNvSpPr txBox="1"/>
          <p:nvPr/>
        </p:nvSpPr>
        <p:spPr>
          <a:xfrm>
            <a:off x="3851043" y="507035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Horst Hahn</a:t>
            </a:r>
          </a:p>
        </p:txBody>
      </p:sp>
    </p:spTree>
    <p:extLst>
      <p:ext uri="{BB962C8B-B14F-4D97-AF65-F5344CB8AC3E}">
        <p14:creationId xmlns:p14="http://schemas.microsoft.com/office/powerpoint/2010/main" val="1109325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819400" y="3886200"/>
            <a:ext cx="4267200" cy="2362200"/>
          </a:xfrm>
          <a:prstGeom prst="ellipse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5038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5AE4D-2BA1-484C-9981-5A5D2701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40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4873D-EF4E-B445-C275-D7AD4D51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27EF4-1A5A-AEA8-370F-3D4B6BAF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16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D3B03-50D9-DD1F-9AD5-FE7F860B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AC0B8-BC3B-009F-5841-CBCA071D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32" y="0"/>
            <a:ext cx="4557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22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29000" y="5791200"/>
            <a:ext cx="2479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Arial"/>
                <a:cs typeface="Arial"/>
              </a:rPr>
              <a:t>Thank you all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1524000" y="3733800"/>
            <a:ext cx="6445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/>
                <a:cs typeface="Arial"/>
              </a:rPr>
              <a:t>Department of Science and Technology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44196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B1E25"/>
                </a:solidFill>
              </a:rPr>
              <a:t>Collaborators: Tatsuya </a:t>
            </a:r>
            <a:r>
              <a:rPr lang="en-US" dirty="0" err="1">
                <a:solidFill>
                  <a:srgbClr val="AB1E25"/>
                </a:solidFill>
              </a:rPr>
              <a:t>Tsukuda</a:t>
            </a:r>
            <a:r>
              <a:rPr lang="en-US" dirty="0">
                <a:solidFill>
                  <a:srgbClr val="AB1E25"/>
                </a:solidFill>
              </a:rPr>
              <a:t>, </a:t>
            </a:r>
            <a:r>
              <a:rPr lang="en-US" dirty="0" err="1">
                <a:solidFill>
                  <a:srgbClr val="AB1E25"/>
                </a:solidFill>
              </a:rPr>
              <a:t>Keisaku</a:t>
            </a:r>
            <a:r>
              <a:rPr lang="en-US" dirty="0">
                <a:solidFill>
                  <a:srgbClr val="AB1E25"/>
                </a:solidFill>
              </a:rPr>
              <a:t> Kimura, Yuichi </a:t>
            </a:r>
            <a:r>
              <a:rPr lang="en-US" dirty="0" err="1">
                <a:solidFill>
                  <a:srgbClr val="AB1E25"/>
                </a:solidFill>
              </a:rPr>
              <a:t>Negishi</a:t>
            </a:r>
            <a:r>
              <a:rPr lang="en-US" dirty="0">
                <a:solidFill>
                  <a:srgbClr val="AB1E25"/>
                </a:solidFill>
              </a:rPr>
              <a:t>, Uzi Landman, Rob Whetten, </a:t>
            </a:r>
            <a:r>
              <a:rPr lang="en-US" dirty="0" err="1">
                <a:solidFill>
                  <a:srgbClr val="AB1E25"/>
                </a:solidFill>
              </a:rPr>
              <a:t>Hannu</a:t>
            </a:r>
            <a:r>
              <a:rPr lang="en-US" dirty="0">
                <a:solidFill>
                  <a:srgbClr val="AB1E25"/>
                </a:solidFill>
              </a:rPr>
              <a:t> </a:t>
            </a:r>
            <a:r>
              <a:rPr lang="en-US" dirty="0" err="1">
                <a:solidFill>
                  <a:srgbClr val="AB1E25"/>
                </a:solidFill>
              </a:rPr>
              <a:t>Hakkinen</a:t>
            </a:r>
            <a:r>
              <a:rPr lang="en-US" dirty="0">
                <a:solidFill>
                  <a:srgbClr val="AB1E25"/>
                </a:solidFill>
              </a:rPr>
              <a:t>, Robin Ras, Manfred </a:t>
            </a:r>
            <a:r>
              <a:rPr lang="en-US" dirty="0" err="1">
                <a:solidFill>
                  <a:srgbClr val="AB1E25"/>
                </a:solidFill>
              </a:rPr>
              <a:t>Kappes</a:t>
            </a:r>
            <a:r>
              <a:rPr lang="en-US" dirty="0">
                <a:solidFill>
                  <a:srgbClr val="AB1E25"/>
                </a:solidFill>
              </a:rPr>
              <a:t>, Horst Hahn, Tomas Base, Shiv Khanna, Umesh Waghmare, </a:t>
            </a:r>
            <a:r>
              <a:rPr lang="en-US" dirty="0" err="1">
                <a:solidFill>
                  <a:srgbClr val="AB1E25"/>
                </a:solidFill>
              </a:rPr>
              <a:t>Chandrabhas</a:t>
            </a:r>
            <a:r>
              <a:rPr lang="en-US" dirty="0">
                <a:solidFill>
                  <a:srgbClr val="AB1E25"/>
                </a:solidFill>
              </a:rPr>
              <a:t> Narayana, </a:t>
            </a:r>
            <a:r>
              <a:rPr lang="en-US" dirty="0" err="1">
                <a:solidFill>
                  <a:srgbClr val="AB1E25"/>
                </a:solidFill>
              </a:rPr>
              <a:t>Giridhar</a:t>
            </a:r>
            <a:r>
              <a:rPr lang="en-US" dirty="0">
                <a:solidFill>
                  <a:srgbClr val="AB1E25"/>
                </a:solidFill>
              </a:rPr>
              <a:t> U. Kulkarni, </a:t>
            </a:r>
            <a:r>
              <a:rPr lang="en-US" dirty="0" err="1">
                <a:solidFill>
                  <a:srgbClr val="AB1E25"/>
                </a:solidFill>
              </a:rPr>
              <a:t>Reji</a:t>
            </a:r>
            <a:r>
              <a:rPr lang="en-US" dirty="0">
                <a:solidFill>
                  <a:srgbClr val="AB1E25"/>
                </a:solidFill>
              </a:rPr>
              <a:t> Philip, Vivek Polshettiwar, R. </a:t>
            </a:r>
            <a:r>
              <a:rPr lang="en-US" dirty="0" err="1">
                <a:solidFill>
                  <a:srgbClr val="AB1E25"/>
                </a:solidFill>
              </a:rPr>
              <a:t>Mukhopadhay</a:t>
            </a:r>
            <a:endParaRPr lang="en-US" dirty="0">
              <a:solidFill>
                <a:srgbClr val="AB1E2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92F94-4F83-D648-A40A-E4D3A22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533400" y="76200"/>
            <a:ext cx="7543800" cy="6705600"/>
            <a:chOff x="533400" y="76200"/>
            <a:chExt cx="7543800" cy="670560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0034"/>
              <a:ext cx="7239000" cy="663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76200"/>
              <a:ext cx="19812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IN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10200" y="5791200"/>
            <a:ext cx="340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and electronic shells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9EDAD-DEE2-EB42-9FAC-659346FF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13A1A-EE80-F848-8A17-707620E471CC}"/>
              </a:ext>
            </a:extLst>
          </p:cNvPr>
          <p:cNvSpPr txBox="1"/>
          <p:nvPr/>
        </p:nvSpPr>
        <p:spPr>
          <a:xfrm>
            <a:off x="533400" y="783771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98070-960A-854A-85DB-3030A95644F1}"/>
              </a:ext>
            </a:extLst>
          </p:cNvPr>
          <p:cNvSpPr txBox="1"/>
          <p:nvPr/>
        </p:nvSpPr>
        <p:spPr>
          <a:xfrm>
            <a:off x="5791200" y="61722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Gana</a:t>
            </a:r>
            <a:r>
              <a:rPr lang="en-US" dirty="0"/>
              <a:t> Natarajan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524000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Molecules and their properties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296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CEB3F-D1BC-E441-BDC5-AB755E83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A rock on the ground&#10;&#10;Description automatically generated with low confidence">
            <a:extLst>
              <a:ext uri="{FF2B5EF4-FFF2-40B4-BE49-F238E27FC236}">
                <a16:creationId xmlns:a16="http://schemas.microsoft.com/office/drawing/2014/main" id="{8F0E79AF-DA65-C640-B9A4-7484E96F9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22564" r="12941"/>
          <a:stretch/>
        </p:blipFill>
        <p:spPr>
          <a:xfrm>
            <a:off x="0" y="-1966198"/>
            <a:ext cx="9677400" cy="88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973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53336</TotalTime>
  <Words>1444</Words>
  <Application>Microsoft Macintosh PowerPoint</Application>
  <PresentationFormat>On-screen Show (4:3)</PresentationFormat>
  <Paragraphs>360</Paragraphs>
  <Slides>68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Comic Sans MS</vt:lpstr>
      <vt:lpstr>Times New Roman</vt:lpstr>
      <vt:lpstr>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IIT Madras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Habeeb</dc:creator>
  <cp:lastModifiedBy>Pradeep T</cp:lastModifiedBy>
  <cp:revision>768</cp:revision>
  <dcterms:created xsi:type="dcterms:W3CDTF">2008-09-24T12:06:16Z</dcterms:created>
  <dcterms:modified xsi:type="dcterms:W3CDTF">2022-10-05T09:40:10Z</dcterms:modified>
</cp:coreProperties>
</file>